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0" r:id="rId1"/>
  </p:sldMasterIdLst>
  <p:notesMasterIdLst>
    <p:notesMasterId r:id="rId27"/>
  </p:notesMasterIdLst>
  <p:sldIdLst>
    <p:sldId id="273" r:id="rId2"/>
    <p:sldId id="257" r:id="rId3"/>
    <p:sldId id="256" r:id="rId4"/>
    <p:sldId id="288" r:id="rId5"/>
    <p:sldId id="281" r:id="rId6"/>
    <p:sldId id="258" r:id="rId7"/>
    <p:sldId id="261" r:id="rId8"/>
    <p:sldId id="259" r:id="rId9"/>
    <p:sldId id="274" r:id="rId10"/>
    <p:sldId id="260" r:id="rId11"/>
    <p:sldId id="267" r:id="rId12"/>
    <p:sldId id="271" r:id="rId13"/>
    <p:sldId id="268" r:id="rId14"/>
    <p:sldId id="275" r:id="rId15"/>
    <p:sldId id="282" r:id="rId16"/>
    <p:sldId id="276" r:id="rId17"/>
    <p:sldId id="277" r:id="rId18"/>
    <p:sldId id="286" r:id="rId19"/>
    <p:sldId id="287" r:id="rId20"/>
    <p:sldId id="278" r:id="rId21"/>
    <p:sldId id="285" r:id="rId22"/>
    <p:sldId id="283" r:id="rId23"/>
    <p:sldId id="284" r:id="rId24"/>
    <p:sldId id="280" r:id="rId25"/>
    <p:sldId id="269"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585" autoAdjust="0"/>
  </p:normalViewPr>
  <p:slideViewPr>
    <p:cSldViewPr>
      <p:cViewPr varScale="1">
        <p:scale>
          <a:sx n="78" d="100"/>
          <a:sy n="78" d="100"/>
        </p:scale>
        <p:origin x="1618" y="43"/>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777F07-8E1B-498B-9996-3C1C7EC6A76E}" type="datetimeFigureOut">
              <a:rPr lang="en-IN" smtClean="0"/>
              <a:t>02-06-2025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30B7A3-AA99-4EF4-A21E-4452AC7CF2A4}" type="slidenum">
              <a:rPr lang="en-IN" smtClean="0"/>
              <a:t>‹#›</a:t>
            </a:fld>
            <a:endParaRPr lang="en-IN"/>
          </a:p>
        </p:txBody>
      </p:sp>
    </p:spTree>
    <p:extLst>
      <p:ext uri="{BB962C8B-B14F-4D97-AF65-F5344CB8AC3E}">
        <p14:creationId xmlns:p14="http://schemas.microsoft.com/office/powerpoint/2010/main" val="3444117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D30B7A3-AA99-4EF4-A21E-4452AC7CF2A4}" type="slidenum">
              <a:rPr lang="en-IN" smtClean="0"/>
              <a:t>2</a:t>
            </a:fld>
            <a:endParaRPr lang="en-IN"/>
          </a:p>
        </p:txBody>
      </p:sp>
    </p:spTree>
    <p:extLst>
      <p:ext uri="{BB962C8B-B14F-4D97-AF65-F5344CB8AC3E}">
        <p14:creationId xmlns:p14="http://schemas.microsoft.com/office/powerpoint/2010/main" val="364481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D30B7A3-AA99-4EF4-A21E-4452AC7CF2A4}" type="slidenum">
              <a:rPr lang="en-IN" smtClean="0"/>
              <a:t>7</a:t>
            </a:fld>
            <a:endParaRPr lang="en-IN"/>
          </a:p>
        </p:txBody>
      </p:sp>
    </p:spTree>
    <p:extLst>
      <p:ext uri="{BB962C8B-B14F-4D97-AF65-F5344CB8AC3E}">
        <p14:creationId xmlns:p14="http://schemas.microsoft.com/office/powerpoint/2010/main" val="136827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6E890-A4BF-3A29-9832-60F23066606F}"/>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7B02BC46-8BD0-7092-F3D8-EB557C371E6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44B3569-D4B0-FE58-22C2-E09A5D5FA0DA}"/>
              </a:ext>
            </a:extLst>
          </p:cNvPr>
          <p:cNvSpPr>
            <a:spLocks noGrp="1"/>
          </p:cNvSpPr>
          <p:nvPr>
            <p:ph type="dt" sz="half" idx="10"/>
          </p:nvPr>
        </p:nvSpPr>
        <p:spPr/>
        <p:txBody>
          <a:bodyPr/>
          <a:lstStyle/>
          <a:p>
            <a:fld id="{FCB9D746-3A94-407E-931D-2FD1F8E8D12D}" type="datetime1">
              <a:rPr lang="en-IN" smtClean="0"/>
              <a:t>02-06-2025</a:t>
            </a:fld>
            <a:endParaRPr lang="en-IN"/>
          </a:p>
        </p:txBody>
      </p:sp>
      <p:sp>
        <p:nvSpPr>
          <p:cNvPr id="5" name="Footer Placeholder 4">
            <a:extLst>
              <a:ext uri="{FF2B5EF4-FFF2-40B4-BE49-F238E27FC236}">
                <a16:creationId xmlns:a16="http://schemas.microsoft.com/office/drawing/2014/main" id="{C3403BAF-86BB-A423-5D54-B65E0B9AD3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4DBD8C-EF2A-ACBE-B6C6-6D3F5D90DF80}"/>
              </a:ext>
            </a:extLst>
          </p:cNvPr>
          <p:cNvSpPr>
            <a:spLocks noGrp="1"/>
          </p:cNvSpPr>
          <p:nvPr>
            <p:ph type="sldNum" sz="quarter" idx="12"/>
          </p:nvPr>
        </p:nvSpPr>
        <p:spPr/>
        <p:txBody>
          <a:bodyPr/>
          <a:lstStyle/>
          <a:p>
            <a:fld id="{FA9B29F4-E192-40DF-B386-AC3CEBCCB5A5}" type="slidenum">
              <a:rPr lang="en-IN" smtClean="0"/>
              <a:t>‹#›</a:t>
            </a:fld>
            <a:endParaRPr lang="en-IN"/>
          </a:p>
        </p:txBody>
      </p:sp>
    </p:spTree>
    <p:extLst>
      <p:ext uri="{BB962C8B-B14F-4D97-AF65-F5344CB8AC3E}">
        <p14:creationId xmlns:p14="http://schemas.microsoft.com/office/powerpoint/2010/main" val="550463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A3CC-00CF-6FC4-ACAB-CDE66E9AF80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3BB3E1-5627-B145-13D8-C59774121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B7E9B1-7BA3-6D16-B3BD-15D67742CFEC}"/>
              </a:ext>
            </a:extLst>
          </p:cNvPr>
          <p:cNvSpPr>
            <a:spLocks noGrp="1"/>
          </p:cNvSpPr>
          <p:nvPr>
            <p:ph type="dt" sz="half" idx="10"/>
          </p:nvPr>
        </p:nvSpPr>
        <p:spPr/>
        <p:txBody>
          <a:bodyPr/>
          <a:lstStyle/>
          <a:p>
            <a:fld id="{96CD6500-7E6C-4C1E-B609-ED8201CD0A55}" type="datetime1">
              <a:rPr lang="en-IN" smtClean="0"/>
              <a:t>02-06-2025</a:t>
            </a:fld>
            <a:endParaRPr lang="en-IN"/>
          </a:p>
        </p:txBody>
      </p:sp>
      <p:sp>
        <p:nvSpPr>
          <p:cNvPr id="5" name="Footer Placeholder 4">
            <a:extLst>
              <a:ext uri="{FF2B5EF4-FFF2-40B4-BE49-F238E27FC236}">
                <a16:creationId xmlns:a16="http://schemas.microsoft.com/office/drawing/2014/main" id="{A53A9427-2F17-D4E9-1876-9EEBF4E2CE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422B75-FB51-58F9-176F-37C6981BED2F}"/>
              </a:ext>
            </a:extLst>
          </p:cNvPr>
          <p:cNvSpPr>
            <a:spLocks noGrp="1"/>
          </p:cNvSpPr>
          <p:nvPr>
            <p:ph type="sldNum" sz="quarter" idx="12"/>
          </p:nvPr>
        </p:nvSpPr>
        <p:spPr/>
        <p:txBody>
          <a:bodyPr/>
          <a:lstStyle/>
          <a:p>
            <a:fld id="{FA9B29F4-E192-40DF-B386-AC3CEBCCB5A5}" type="slidenum">
              <a:rPr lang="en-IN" smtClean="0"/>
              <a:t>‹#›</a:t>
            </a:fld>
            <a:endParaRPr lang="en-IN"/>
          </a:p>
        </p:txBody>
      </p:sp>
    </p:spTree>
    <p:extLst>
      <p:ext uri="{BB962C8B-B14F-4D97-AF65-F5344CB8AC3E}">
        <p14:creationId xmlns:p14="http://schemas.microsoft.com/office/powerpoint/2010/main" val="2803074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A63C45-421A-E76A-C1AA-E7249077F2FB}"/>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9BA931-91A3-74B9-494D-BB4038AB5C71}"/>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3AFB5B-C52E-2A2B-ADEF-4960B4E9081A}"/>
              </a:ext>
            </a:extLst>
          </p:cNvPr>
          <p:cNvSpPr>
            <a:spLocks noGrp="1"/>
          </p:cNvSpPr>
          <p:nvPr>
            <p:ph type="dt" sz="half" idx="10"/>
          </p:nvPr>
        </p:nvSpPr>
        <p:spPr/>
        <p:txBody>
          <a:bodyPr/>
          <a:lstStyle/>
          <a:p>
            <a:fld id="{6E3244C8-72B0-471B-BC25-D9EE2A5FD1F8}" type="datetime1">
              <a:rPr lang="en-IN" smtClean="0"/>
              <a:t>02-06-2025</a:t>
            </a:fld>
            <a:endParaRPr lang="en-IN"/>
          </a:p>
        </p:txBody>
      </p:sp>
      <p:sp>
        <p:nvSpPr>
          <p:cNvPr id="5" name="Footer Placeholder 4">
            <a:extLst>
              <a:ext uri="{FF2B5EF4-FFF2-40B4-BE49-F238E27FC236}">
                <a16:creationId xmlns:a16="http://schemas.microsoft.com/office/drawing/2014/main" id="{E14D73BA-69D3-574A-ED1D-EADF60A1E4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B0E09E-D72C-BEA7-1C66-42C9016D6CA7}"/>
              </a:ext>
            </a:extLst>
          </p:cNvPr>
          <p:cNvSpPr>
            <a:spLocks noGrp="1"/>
          </p:cNvSpPr>
          <p:nvPr>
            <p:ph type="sldNum" sz="quarter" idx="12"/>
          </p:nvPr>
        </p:nvSpPr>
        <p:spPr/>
        <p:txBody>
          <a:bodyPr/>
          <a:lstStyle/>
          <a:p>
            <a:fld id="{FA9B29F4-E192-40DF-B386-AC3CEBCCB5A5}" type="slidenum">
              <a:rPr lang="en-IN" smtClean="0"/>
              <a:t>‹#›</a:t>
            </a:fld>
            <a:endParaRPr lang="en-IN"/>
          </a:p>
        </p:txBody>
      </p:sp>
    </p:spTree>
    <p:extLst>
      <p:ext uri="{BB962C8B-B14F-4D97-AF65-F5344CB8AC3E}">
        <p14:creationId xmlns:p14="http://schemas.microsoft.com/office/powerpoint/2010/main" val="338659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30AE4-DDB4-EAEC-03E8-44E0B756FE4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A8D01F7-9906-0689-4C4A-E0D0DB5D70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A5AC56-7CCF-2117-D82F-0675A536621D}"/>
              </a:ext>
            </a:extLst>
          </p:cNvPr>
          <p:cNvSpPr>
            <a:spLocks noGrp="1"/>
          </p:cNvSpPr>
          <p:nvPr>
            <p:ph type="dt" sz="half" idx="10"/>
          </p:nvPr>
        </p:nvSpPr>
        <p:spPr/>
        <p:txBody>
          <a:bodyPr/>
          <a:lstStyle/>
          <a:p>
            <a:fld id="{27612D90-1652-468D-AC58-C586B5E33F19}" type="datetime1">
              <a:rPr lang="en-IN" smtClean="0"/>
              <a:t>02-06-2025</a:t>
            </a:fld>
            <a:endParaRPr lang="en-IN"/>
          </a:p>
        </p:txBody>
      </p:sp>
      <p:sp>
        <p:nvSpPr>
          <p:cNvPr id="5" name="Footer Placeholder 4">
            <a:extLst>
              <a:ext uri="{FF2B5EF4-FFF2-40B4-BE49-F238E27FC236}">
                <a16:creationId xmlns:a16="http://schemas.microsoft.com/office/drawing/2014/main" id="{F7717B6E-19DB-8322-8226-EB7EF9DD83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86CD1C-039F-4897-E0FD-FAC966D3DB22}"/>
              </a:ext>
            </a:extLst>
          </p:cNvPr>
          <p:cNvSpPr>
            <a:spLocks noGrp="1"/>
          </p:cNvSpPr>
          <p:nvPr>
            <p:ph type="sldNum" sz="quarter" idx="12"/>
          </p:nvPr>
        </p:nvSpPr>
        <p:spPr/>
        <p:txBody>
          <a:bodyPr/>
          <a:lstStyle/>
          <a:p>
            <a:fld id="{FA9B29F4-E192-40DF-B386-AC3CEBCCB5A5}" type="slidenum">
              <a:rPr lang="en-IN" smtClean="0"/>
              <a:t>‹#›</a:t>
            </a:fld>
            <a:endParaRPr lang="en-IN"/>
          </a:p>
        </p:txBody>
      </p:sp>
    </p:spTree>
    <p:extLst>
      <p:ext uri="{BB962C8B-B14F-4D97-AF65-F5344CB8AC3E}">
        <p14:creationId xmlns:p14="http://schemas.microsoft.com/office/powerpoint/2010/main" val="269114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467D8-1DF3-E59F-1EA5-D70B6C768553}"/>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EDCF267-4390-C032-F10B-C54787FBB9A0}"/>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4C351F-9930-F7F0-41DA-C755B29A2D54}"/>
              </a:ext>
            </a:extLst>
          </p:cNvPr>
          <p:cNvSpPr>
            <a:spLocks noGrp="1"/>
          </p:cNvSpPr>
          <p:nvPr>
            <p:ph type="dt" sz="half" idx="10"/>
          </p:nvPr>
        </p:nvSpPr>
        <p:spPr/>
        <p:txBody>
          <a:bodyPr/>
          <a:lstStyle/>
          <a:p>
            <a:fld id="{00E642E0-7232-4BD4-A998-3159FDDF9F41}" type="datetime1">
              <a:rPr lang="en-IN" smtClean="0"/>
              <a:t>02-06-2025</a:t>
            </a:fld>
            <a:endParaRPr lang="en-IN"/>
          </a:p>
        </p:txBody>
      </p:sp>
      <p:sp>
        <p:nvSpPr>
          <p:cNvPr id="5" name="Footer Placeholder 4">
            <a:extLst>
              <a:ext uri="{FF2B5EF4-FFF2-40B4-BE49-F238E27FC236}">
                <a16:creationId xmlns:a16="http://schemas.microsoft.com/office/drawing/2014/main" id="{B87D779B-C42B-1A3B-9246-1253422BD8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5DF978-95F0-EC3C-680B-FC59F5DE16AC}"/>
              </a:ext>
            </a:extLst>
          </p:cNvPr>
          <p:cNvSpPr>
            <a:spLocks noGrp="1"/>
          </p:cNvSpPr>
          <p:nvPr>
            <p:ph type="sldNum" sz="quarter" idx="12"/>
          </p:nvPr>
        </p:nvSpPr>
        <p:spPr/>
        <p:txBody>
          <a:bodyPr/>
          <a:lstStyle/>
          <a:p>
            <a:fld id="{FA9B29F4-E192-40DF-B386-AC3CEBCCB5A5}" type="slidenum">
              <a:rPr lang="en-IN" smtClean="0"/>
              <a:t>‹#›</a:t>
            </a:fld>
            <a:endParaRPr lang="en-IN"/>
          </a:p>
        </p:txBody>
      </p:sp>
    </p:spTree>
    <p:extLst>
      <p:ext uri="{BB962C8B-B14F-4D97-AF65-F5344CB8AC3E}">
        <p14:creationId xmlns:p14="http://schemas.microsoft.com/office/powerpoint/2010/main" val="214187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C219-7438-4D19-76B8-0D22B1D638C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024340-5964-2D02-7E48-A6EEDA64C3E2}"/>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20D8F4E-0E3E-AEBC-3275-9473B88495ED}"/>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27DE802-B0BA-F312-168C-25E53ED6F368}"/>
              </a:ext>
            </a:extLst>
          </p:cNvPr>
          <p:cNvSpPr>
            <a:spLocks noGrp="1"/>
          </p:cNvSpPr>
          <p:nvPr>
            <p:ph type="dt" sz="half" idx="10"/>
          </p:nvPr>
        </p:nvSpPr>
        <p:spPr/>
        <p:txBody>
          <a:bodyPr/>
          <a:lstStyle/>
          <a:p>
            <a:fld id="{BB58972A-00FD-4EDC-9C65-42E4DD5D2954}" type="datetime1">
              <a:rPr lang="en-IN" smtClean="0"/>
              <a:t>02-06-2025</a:t>
            </a:fld>
            <a:endParaRPr lang="en-IN"/>
          </a:p>
        </p:txBody>
      </p:sp>
      <p:sp>
        <p:nvSpPr>
          <p:cNvPr id="6" name="Footer Placeholder 5">
            <a:extLst>
              <a:ext uri="{FF2B5EF4-FFF2-40B4-BE49-F238E27FC236}">
                <a16:creationId xmlns:a16="http://schemas.microsoft.com/office/drawing/2014/main" id="{7577041B-C72E-9BD5-565E-DC8C465B70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BCE87E-2A98-9805-EE44-E6E7F6789852}"/>
              </a:ext>
            </a:extLst>
          </p:cNvPr>
          <p:cNvSpPr>
            <a:spLocks noGrp="1"/>
          </p:cNvSpPr>
          <p:nvPr>
            <p:ph type="sldNum" sz="quarter" idx="12"/>
          </p:nvPr>
        </p:nvSpPr>
        <p:spPr/>
        <p:txBody>
          <a:bodyPr/>
          <a:lstStyle/>
          <a:p>
            <a:fld id="{FA9B29F4-E192-40DF-B386-AC3CEBCCB5A5}" type="slidenum">
              <a:rPr lang="en-IN" smtClean="0"/>
              <a:t>‹#›</a:t>
            </a:fld>
            <a:endParaRPr lang="en-IN"/>
          </a:p>
        </p:txBody>
      </p:sp>
    </p:spTree>
    <p:extLst>
      <p:ext uri="{BB962C8B-B14F-4D97-AF65-F5344CB8AC3E}">
        <p14:creationId xmlns:p14="http://schemas.microsoft.com/office/powerpoint/2010/main" val="2638760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D6218-7607-F2BF-1E4D-C8C3B2D66F67}"/>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7D7CB8-4C09-EFC8-07AF-3B027948A70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8ECCF43A-6BF5-472B-CAAD-5F893284A3FC}"/>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7433EF6-ED18-C83C-7D65-CC34834EAEE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81A3A46-4D25-A489-97C4-77AC93A7F9E6}"/>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1A47C64-95A0-CB31-C3D9-FAAE86FDC32E}"/>
              </a:ext>
            </a:extLst>
          </p:cNvPr>
          <p:cNvSpPr>
            <a:spLocks noGrp="1"/>
          </p:cNvSpPr>
          <p:nvPr>
            <p:ph type="dt" sz="half" idx="10"/>
          </p:nvPr>
        </p:nvSpPr>
        <p:spPr/>
        <p:txBody>
          <a:bodyPr/>
          <a:lstStyle/>
          <a:p>
            <a:fld id="{CAA64BD9-C9C5-4972-AAF0-F65AF9EA1D78}" type="datetime1">
              <a:rPr lang="en-IN" smtClean="0"/>
              <a:t>02-06-2025</a:t>
            </a:fld>
            <a:endParaRPr lang="en-IN"/>
          </a:p>
        </p:txBody>
      </p:sp>
      <p:sp>
        <p:nvSpPr>
          <p:cNvPr id="8" name="Footer Placeholder 7">
            <a:extLst>
              <a:ext uri="{FF2B5EF4-FFF2-40B4-BE49-F238E27FC236}">
                <a16:creationId xmlns:a16="http://schemas.microsoft.com/office/drawing/2014/main" id="{99A5F108-1CE2-C5C3-E294-B4BCC4A4C09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81EB4E8-0E7E-9D8E-7601-DFC60269E2F6}"/>
              </a:ext>
            </a:extLst>
          </p:cNvPr>
          <p:cNvSpPr>
            <a:spLocks noGrp="1"/>
          </p:cNvSpPr>
          <p:nvPr>
            <p:ph type="sldNum" sz="quarter" idx="12"/>
          </p:nvPr>
        </p:nvSpPr>
        <p:spPr/>
        <p:txBody>
          <a:bodyPr/>
          <a:lstStyle/>
          <a:p>
            <a:fld id="{FA9B29F4-E192-40DF-B386-AC3CEBCCB5A5}" type="slidenum">
              <a:rPr lang="en-IN" smtClean="0"/>
              <a:t>‹#›</a:t>
            </a:fld>
            <a:endParaRPr lang="en-IN"/>
          </a:p>
        </p:txBody>
      </p:sp>
    </p:spTree>
    <p:extLst>
      <p:ext uri="{BB962C8B-B14F-4D97-AF65-F5344CB8AC3E}">
        <p14:creationId xmlns:p14="http://schemas.microsoft.com/office/powerpoint/2010/main" val="3138155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0B549-E7E5-8D52-E4CF-CD316B33E49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DE5CBF8-513E-DB8E-0880-26040F5FFB44}"/>
              </a:ext>
            </a:extLst>
          </p:cNvPr>
          <p:cNvSpPr>
            <a:spLocks noGrp="1"/>
          </p:cNvSpPr>
          <p:nvPr>
            <p:ph type="dt" sz="half" idx="10"/>
          </p:nvPr>
        </p:nvSpPr>
        <p:spPr/>
        <p:txBody>
          <a:bodyPr/>
          <a:lstStyle/>
          <a:p>
            <a:fld id="{534F1679-93AD-4413-8999-873ACFA74A91}" type="datetime1">
              <a:rPr lang="en-IN" smtClean="0"/>
              <a:t>02-06-2025</a:t>
            </a:fld>
            <a:endParaRPr lang="en-IN"/>
          </a:p>
        </p:txBody>
      </p:sp>
      <p:sp>
        <p:nvSpPr>
          <p:cNvPr id="4" name="Footer Placeholder 3">
            <a:extLst>
              <a:ext uri="{FF2B5EF4-FFF2-40B4-BE49-F238E27FC236}">
                <a16:creationId xmlns:a16="http://schemas.microsoft.com/office/drawing/2014/main" id="{BE6C7412-C4B0-974C-52BB-E94ECFA20EE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771BE45-4BDB-62E8-7619-DE2E684037AC}"/>
              </a:ext>
            </a:extLst>
          </p:cNvPr>
          <p:cNvSpPr>
            <a:spLocks noGrp="1"/>
          </p:cNvSpPr>
          <p:nvPr>
            <p:ph type="sldNum" sz="quarter" idx="12"/>
          </p:nvPr>
        </p:nvSpPr>
        <p:spPr/>
        <p:txBody>
          <a:bodyPr/>
          <a:lstStyle/>
          <a:p>
            <a:fld id="{FA9B29F4-E192-40DF-B386-AC3CEBCCB5A5}" type="slidenum">
              <a:rPr lang="en-IN" smtClean="0"/>
              <a:t>‹#›</a:t>
            </a:fld>
            <a:endParaRPr lang="en-IN"/>
          </a:p>
        </p:txBody>
      </p:sp>
    </p:spTree>
    <p:extLst>
      <p:ext uri="{BB962C8B-B14F-4D97-AF65-F5344CB8AC3E}">
        <p14:creationId xmlns:p14="http://schemas.microsoft.com/office/powerpoint/2010/main" val="3870040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FC3AB3-9585-A31D-06CB-AE66E0DDBC89}"/>
              </a:ext>
            </a:extLst>
          </p:cNvPr>
          <p:cNvSpPr>
            <a:spLocks noGrp="1"/>
          </p:cNvSpPr>
          <p:nvPr>
            <p:ph type="dt" sz="half" idx="10"/>
          </p:nvPr>
        </p:nvSpPr>
        <p:spPr/>
        <p:txBody>
          <a:bodyPr/>
          <a:lstStyle/>
          <a:p>
            <a:fld id="{D3289599-20C0-462B-9BBB-0AB2DBCAED14}" type="datetime1">
              <a:rPr lang="en-IN" smtClean="0"/>
              <a:t>02-06-2025</a:t>
            </a:fld>
            <a:endParaRPr lang="en-IN"/>
          </a:p>
        </p:txBody>
      </p:sp>
      <p:sp>
        <p:nvSpPr>
          <p:cNvPr id="3" name="Footer Placeholder 2">
            <a:extLst>
              <a:ext uri="{FF2B5EF4-FFF2-40B4-BE49-F238E27FC236}">
                <a16:creationId xmlns:a16="http://schemas.microsoft.com/office/drawing/2014/main" id="{18131BAE-9E10-0C39-568C-531B4052A61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ED23BB5-08E3-6B56-FA7B-6A393FC1985F}"/>
              </a:ext>
            </a:extLst>
          </p:cNvPr>
          <p:cNvSpPr>
            <a:spLocks noGrp="1"/>
          </p:cNvSpPr>
          <p:nvPr>
            <p:ph type="sldNum" sz="quarter" idx="12"/>
          </p:nvPr>
        </p:nvSpPr>
        <p:spPr/>
        <p:txBody>
          <a:bodyPr/>
          <a:lstStyle/>
          <a:p>
            <a:fld id="{FA9B29F4-E192-40DF-B386-AC3CEBCCB5A5}" type="slidenum">
              <a:rPr lang="en-IN" smtClean="0"/>
              <a:t>‹#›</a:t>
            </a:fld>
            <a:endParaRPr lang="en-IN"/>
          </a:p>
        </p:txBody>
      </p:sp>
    </p:spTree>
    <p:extLst>
      <p:ext uri="{BB962C8B-B14F-4D97-AF65-F5344CB8AC3E}">
        <p14:creationId xmlns:p14="http://schemas.microsoft.com/office/powerpoint/2010/main" val="3338371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011F3-BE2E-CCC7-09D7-57F692F6F0E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E756EEE-54AD-4D46-A8BD-84FCC47E391A}"/>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B12ADC1-BDCD-5678-4A2F-5A65CB9F41F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3149F8F-391C-70E4-E824-75589AA781BD}"/>
              </a:ext>
            </a:extLst>
          </p:cNvPr>
          <p:cNvSpPr>
            <a:spLocks noGrp="1"/>
          </p:cNvSpPr>
          <p:nvPr>
            <p:ph type="dt" sz="half" idx="10"/>
          </p:nvPr>
        </p:nvSpPr>
        <p:spPr/>
        <p:txBody>
          <a:bodyPr/>
          <a:lstStyle/>
          <a:p>
            <a:fld id="{1DE2F90F-5A5C-40BC-9A9C-56466CF32078}" type="datetime1">
              <a:rPr lang="en-IN" smtClean="0"/>
              <a:t>02-06-2025</a:t>
            </a:fld>
            <a:endParaRPr lang="en-IN"/>
          </a:p>
        </p:txBody>
      </p:sp>
      <p:sp>
        <p:nvSpPr>
          <p:cNvPr id="6" name="Footer Placeholder 5">
            <a:extLst>
              <a:ext uri="{FF2B5EF4-FFF2-40B4-BE49-F238E27FC236}">
                <a16:creationId xmlns:a16="http://schemas.microsoft.com/office/drawing/2014/main" id="{B3C3C537-73A1-DB5B-ADC3-7749FDEF5E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879CF6-A3F3-3C8D-840B-794A0FCB0C29}"/>
              </a:ext>
            </a:extLst>
          </p:cNvPr>
          <p:cNvSpPr>
            <a:spLocks noGrp="1"/>
          </p:cNvSpPr>
          <p:nvPr>
            <p:ph type="sldNum" sz="quarter" idx="12"/>
          </p:nvPr>
        </p:nvSpPr>
        <p:spPr/>
        <p:txBody>
          <a:bodyPr/>
          <a:lstStyle/>
          <a:p>
            <a:fld id="{FA9B29F4-E192-40DF-B386-AC3CEBCCB5A5}" type="slidenum">
              <a:rPr lang="en-IN" smtClean="0"/>
              <a:t>‹#›</a:t>
            </a:fld>
            <a:endParaRPr lang="en-IN"/>
          </a:p>
        </p:txBody>
      </p:sp>
    </p:spTree>
    <p:extLst>
      <p:ext uri="{BB962C8B-B14F-4D97-AF65-F5344CB8AC3E}">
        <p14:creationId xmlns:p14="http://schemas.microsoft.com/office/powerpoint/2010/main" val="3213030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AB981-F1F1-D642-DF79-56DA1E41D4F3}"/>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D8B378-4310-B058-9816-D485DAF88B97}"/>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FD16D8B7-A70A-2783-296D-E97F87308E6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750C136-5A68-7ED0-55C2-DEABFA452F40}"/>
              </a:ext>
            </a:extLst>
          </p:cNvPr>
          <p:cNvSpPr>
            <a:spLocks noGrp="1"/>
          </p:cNvSpPr>
          <p:nvPr>
            <p:ph type="dt" sz="half" idx="10"/>
          </p:nvPr>
        </p:nvSpPr>
        <p:spPr/>
        <p:txBody>
          <a:bodyPr/>
          <a:lstStyle/>
          <a:p>
            <a:fld id="{CDC09210-E000-4AC6-A7FD-76C8B806CECD}" type="datetime1">
              <a:rPr lang="en-IN" smtClean="0"/>
              <a:t>02-06-2025</a:t>
            </a:fld>
            <a:endParaRPr lang="en-IN"/>
          </a:p>
        </p:txBody>
      </p:sp>
      <p:sp>
        <p:nvSpPr>
          <p:cNvPr id="6" name="Footer Placeholder 5">
            <a:extLst>
              <a:ext uri="{FF2B5EF4-FFF2-40B4-BE49-F238E27FC236}">
                <a16:creationId xmlns:a16="http://schemas.microsoft.com/office/drawing/2014/main" id="{8DC2778E-2660-7D9E-631C-61C37C15DE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96EC7B-588A-173D-12A2-104C922F3DB3}"/>
              </a:ext>
            </a:extLst>
          </p:cNvPr>
          <p:cNvSpPr>
            <a:spLocks noGrp="1"/>
          </p:cNvSpPr>
          <p:nvPr>
            <p:ph type="sldNum" sz="quarter" idx="12"/>
          </p:nvPr>
        </p:nvSpPr>
        <p:spPr/>
        <p:txBody>
          <a:bodyPr/>
          <a:lstStyle/>
          <a:p>
            <a:fld id="{FA9B29F4-E192-40DF-B386-AC3CEBCCB5A5}" type="slidenum">
              <a:rPr lang="en-IN" smtClean="0"/>
              <a:t>‹#›</a:t>
            </a:fld>
            <a:endParaRPr lang="en-IN"/>
          </a:p>
        </p:txBody>
      </p:sp>
    </p:spTree>
    <p:extLst>
      <p:ext uri="{BB962C8B-B14F-4D97-AF65-F5344CB8AC3E}">
        <p14:creationId xmlns:p14="http://schemas.microsoft.com/office/powerpoint/2010/main" val="1135347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056FB6-2091-74F6-B0CC-C9AE5A331F3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3D48D6-1E56-F67C-DF46-76B936C1875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C15447-3E59-DC59-F4AD-54D2340CA262}"/>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B158AB8-C80E-439C-80AB-A2C98632D623}" type="datetime1">
              <a:rPr lang="en-IN" smtClean="0"/>
              <a:t>02-06-2025</a:t>
            </a:fld>
            <a:endParaRPr lang="en-IN"/>
          </a:p>
        </p:txBody>
      </p:sp>
      <p:sp>
        <p:nvSpPr>
          <p:cNvPr id="5" name="Footer Placeholder 4">
            <a:extLst>
              <a:ext uri="{FF2B5EF4-FFF2-40B4-BE49-F238E27FC236}">
                <a16:creationId xmlns:a16="http://schemas.microsoft.com/office/drawing/2014/main" id="{E3E28E8F-D17C-DFD2-65C3-4F2CA1B44ED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45DBE75-A5B8-DEE9-8DC9-57E524CCB89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A9B29F4-E192-40DF-B386-AC3CEBCCB5A5}" type="slidenum">
              <a:rPr lang="en-IN" smtClean="0"/>
              <a:t>‹#›</a:t>
            </a:fld>
            <a:endParaRPr lang="en-IN"/>
          </a:p>
        </p:txBody>
      </p:sp>
    </p:spTree>
    <p:extLst>
      <p:ext uri="{BB962C8B-B14F-4D97-AF65-F5344CB8AC3E}">
        <p14:creationId xmlns:p14="http://schemas.microsoft.com/office/powerpoint/2010/main" val="2517528634"/>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8" Type="http://schemas.openxmlformats.org/officeDocument/2006/relationships/hyperlink" Target="https://www.espressif.com/sites/default/files/documentation/esp32_technical_reference_manual_en.pdf" TargetMode="External"/><Relationship Id="rId3" Type="http://schemas.openxmlformats.org/officeDocument/2006/relationships/hyperlink" Target="https://en.wikipedia.org/wiki/Arduino_Uno" TargetMode="External"/><Relationship Id="rId7" Type="http://schemas.openxmlformats.org/officeDocument/2006/relationships/hyperlink" Target="https://help.ubidots.com/en/articles/1979518-getting-started-with-the-ubidots-mqtt-api" TargetMode="External"/><Relationship Id="rId2" Type="http://schemas.openxmlformats.org/officeDocument/2006/relationships/hyperlink" Target="https://en.wikipedia.org/wiki/ESP32" TargetMode="External"/><Relationship Id="rId1" Type="http://schemas.openxmlformats.org/officeDocument/2006/relationships/slideLayout" Target="../slideLayouts/slideLayout2.xml"/><Relationship Id="rId6" Type="http://schemas.openxmlformats.org/officeDocument/2006/relationships/hyperlink" Target="https://electronicsinnovation.com/interfacing-ad8232-ecg-module-with-arduino/" TargetMode="External"/><Relationship Id="rId5" Type="http://schemas.openxmlformats.org/officeDocument/2006/relationships/hyperlink" Target="https://how2electronics.com/ecg-monitoring-ad8232-esp32-ubidots-cloud/" TargetMode="External"/><Relationship Id="rId10" Type="http://schemas.openxmlformats.org/officeDocument/2006/relationships/hyperlink" Target="https://www.analog.com/media/en/technical-documentation/data-sheets/ad8232.pdf" TargetMode="External"/><Relationship Id="rId4" Type="http://schemas.openxmlformats.org/officeDocument/2006/relationships/hyperlink" Target="https://en.wikipedia.org/wiki/AD8232" TargetMode="External"/><Relationship Id="rId9" Type="http://schemas.openxmlformats.org/officeDocument/2006/relationships/hyperlink" Target="https://github.com/ubidots/ubidots-mqtt-es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3CA62-8EB8-B6EE-2B7C-F1CB72134739}"/>
              </a:ext>
            </a:extLst>
          </p:cNvPr>
          <p:cNvSpPr>
            <a:spLocks noGrp="1"/>
          </p:cNvSpPr>
          <p:nvPr>
            <p:ph type="ctrTitle"/>
          </p:nvPr>
        </p:nvSpPr>
        <p:spPr>
          <a:xfrm>
            <a:off x="106322" y="2545013"/>
            <a:ext cx="9036496" cy="1114213"/>
          </a:xfrm>
        </p:spPr>
        <p:txBody>
          <a:bodyPr>
            <a:noAutofit/>
          </a:bodyPr>
          <a:lstStyle/>
          <a:p>
            <a:r>
              <a:rPr lang="en-US" sz="3600" dirty="0">
                <a:latin typeface="Arial" panose="020B0604020202020204" pitchFamily="34" charset="0"/>
                <a:cs typeface="Arial" panose="020B0604020202020204" pitchFamily="34" charset="0"/>
              </a:rPr>
              <a:t>Design and Development of </a:t>
            </a:r>
            <a:br>
              <a:rPr lang="en-US" sz="3600" dirty="0">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Wireless ECG Device</a:t>
            </a:r>
            <a:endParaRPr lang="en-IN" sz="36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0D2E6A47-51C3-341F-BCF2-996DC548DBCE}"/>
              </a:ext>
            </a:extLst>
          </p:cNvPr>
          <p:cNvSpPr>
            <a:spLocks noGrp="1"/>
          </p:cNvSpPr>
          <p:nvPr>
            <p:ph type="subTitle" idx="1"/>
          </p:nvPr>
        </p:nvSpPr>
        <p:spPr>
          <a:xfrm>
            <a:off x="323528" y="3841157"/>
            <a:ext cx="7920880" cy="2808312"/>
          </a:xfrm>
        </p:spPr>
        <p:txBody>
          <a:bodyPr>
            <a:normAutofit lnSpcReduction="10000"/>
          </a:bodyPr>
          <a:lstStyle/>
          <a:p>
            <a:r>
              <a:rPr lang="en-US" sz="2400" b="1" dirty="0">
                <a:solidFill>
                  <a:schemeClr val="tx1">
                    <a:lumMod val="95000"/>
                    <a:lumOff val="5000"/>
                  </a:schemeClr>
                </a:solidFill>
                <a:latin typeface="Arial" panose="020B0604020202020204" pitchFamily="34" charset="0"/>
                <a:cs typeface="Arial" panose="020B0604020202020204" pitchFamily="34" charset="0"/>
              </a:rPr>
              <a:t>GROUP NO.: 43</a:t>
            </a:r>
          </a:p>
          <a:p>
            <a:r>
              <a:rPr lang="en-US" sz="2400" b="1" dirty="0">
                <a:solidFill>
                  <a:schemeClr val="tx1">
                    <a:lumMod val="95000"/>
                    <a:lumOff val="5000"/>
                  </a:schemeClr>
                </a:solidFill>
                <a:latin typeface="Arial" panose="020B0604020202020204" pitchFamily="34" charset="0"/>
                <a:cs typeface="Arial" panose="020B0604020202020204" pitchFamily="34" charset="0"/>
              </a:rPr>
              <a:t>MEMBERS:</a:t>
            </a:r>
          </a:p>
          <a:p>
            <a:pPr marL="285750" indent="-285750">
              <a:buFont typeface="Wingdings" panose="05000000000000000000" pitchFamily="2" charset="2"/>
              <a:buChar char="Ø"/>
            </a:pPr>
            <a:r>
              <a:rPr lang="en-US" sz="2400" b="1" dirty="0">
                <a:solidFill>
                  <a:schemeClr val="tx1">
                    <a:lumMod val="95000"/>
                    <a:lumOff val="5000"/>
                  </a:schemeClr>
                </a:solidFill>
                <a:latin typeface="Arial" panose="020B0604020202020204" pitchFamily="34" charset="0"/>
                <a:cs typeface="Arial" panose="020B0604020202020204" pitchFamily="34" charset="0"/>
              </a:rPr>
              <a:t>Aniket Sarkar Roll No. 2152022</a:t>
            </a:r>
          </a:p>
          <a:p>
            <a:pPr marL="285750" indent="-285750">
              <a:buFont typeface="Wingdings" panose="05000000000000000000" pitchFamily="2" charset="2"/>
              <a:buChar char="Ø"/>
            </a:pPr>
            <a:r>
              <a:rPr lang="en-US" sz="2400" b="1" dirty="0">
                <a:solidFill>
                  <a:schemeClr val="tx1">
                    <a:lumMod val="95000"/>
                    <a:lumOff val="5000"/>
                  </a:schemeClr>
                </a:solidFill>
                <a:latin typeface="Arial" panose="020B0604020202020204" pitchFamily="34" charset="0"/>
                <a:cs typeface="Arial" panose="020B0604020202020204" pitchFamily="34" charset="0"/>
              </a:rPr>
              <a:t>Ritwik Saha Roll No. 2152209</a:t>
            </a:r>
          </a:p>
          <a:p>
            <a:pPr marL="285750" indent="-285750">
              <a:buFont typeface="Wingdings" panose="05000000000000000000" pitchFamily="2" charset="2"/>
              <a:buChar char="Ø"/>
            </a:pPr>
            <a:r>
              <a:rPr lang="en-US" sz="2400" b="1" dirty="0">
                <a:solidFill>
                  <a:schemeClr val="tx1">
                    <a:lumMod val="95000"/>
                    <a:lumOff val="5000"/>
                  </a:schemeClr>
                </a:solidFill>
                <a:latin typeface="Arial" panose="020B0604020202020204" pitchFamily="34" charset="0"/>
                <a:cs typeface="Arial" panose="020B0604020202020204" pitchFamily="34" charset="0"/>
              </a:rPr>
              <a:t>Swastika Banerjee Roll No. 2152110</a:t>
            </a:r>
          </a:p>
          <a:p>
            <a:pPr marL="285750" indent="-285750">
              <a:buFont typeface="Wingdings" panose="05000000000000000000" pitchFamily="2" charset="2"/>
              <a:buChar char="Ø"/>
            </a:pPr>
            <a:r>
              <a:rPr lang="en-US" sz="2400" b="1" dirty="0">
                <a:solidFill>
                  <a:schemeClr val="tx1">
                    <a:lumMod val="95000"/>
                    <a:lumOff val="5000"/>
                  </a:schemeClr>
                </a:solidFill>
                <a:latin typeface="Arial" panose="020B0604020202020204" pitchFamily="34" charset="0"/>
                <a:cs typeface="Arial" panose="020B0604020202020204" pitchFamily="34" charset="0"/>
              </a:rPr>
              <a:t>Mousumi Sinha Roll No. 2152254</a:t>
            </a:r>
          </a:p>
          <a:p>
            <a:r>
              <a:rPr lang="en-US" sz="2400" b="1" dirty="0">
                <a:solidFill>
                  <a:schemeClr val="tx1">
                    <a:lumMod val="95000"/>
                    <a:lumOff val="5000"/>
                  </a:schemeClr>
                </a:solidFill>
                <a:latin typeface="Arial" panose="020B0604020202020204" pitchFamily="34" charset="0"/>
                <a:cs typeface="Arial" panose="020B0604020202020204" pitchFamily="34" charset="0"/>
              </a:rPr>
              <a:t>Project Supervisor: Prof. Pratima Shaw</a:t>
            </a:r>
          </a:p>
          <a:p>
            <a:endParaRPr lang="en-IN" dirty="0"/>
          </a:p>
        </p:txBody>
      </p:sp>
      <p:sp>
        <p:nvSpPr>
          <p:cNvPr id="4" name="Slide Number Placeholder 3">
            <a:extLst>
              <a:ext uri="{FF2B5EF4-FFF2-40B4-BE49-F238E27FC236}">
                <a16:creationId xmlns:a16="http://schemas.microsoft.com/office/drawing/2014/main" id="{ADAB0BC4-E67C-D7A1-8EC1-A1F62B854D88}"/>
              </a:ext>
            </a:extLst>
          </p:cNvPr>
          <p:cNvSpPr>
            <a:spLocks noGrp="1"/>
          </p:cNvSpPr>
          <p:nvPr>
            <p:ph type="sldNum" sz="quarter" idx="12"/>
          </p:nvPr>
        </p:nvSpPr>
        <p:spPr>
          <a:xfrm>
            <a:off x="8172400" y="5949280"/>
            <a:ext cx="504056" cy="700189"/>
          </a:xfrm>
          <a:solidFill>
            <a:schemeClr val="accent1">
              <a:lumMod val="20000"/>
              <a:lumOff val="80000"/>
            </a:schemeClr>
          </a:solidFill>
        </p:spPr>
        <p:txBody>
          <a:bodyPr/>
          <a:lstStyle/>
          <a:p>
            <a:fld id="{FA9B29F4-E192-40DF-B386-AC3CEBCCB5A5}" type="slidenum">
              <a:rPr lang="en-IN" sz="4400" smtClean="0">
                <a:solidFill>
                  <a:schemeClr val="tx1">
                    <a:lumMod val="95000"/>
                    <a:lumOff val="5000"/>
                  </a:schemeClr>
                </a:solidFill>
              </a:rPr>
              <a:pPr/>
              <a:t>1</a:t>
            </a:fld>
            <a:endParaRPr lang="en-IN" sz="4400" dirty="0">
              <a:solidFill>
                <a:schemeClr val="tx1">
                  <a:lumMod val="95000"/>
                  <a:lumOff val="5000"/>
                </a:schemeClr>
              </a:solidFill>
            </a:endParaRPr>
          </a:p>
        </p:txBody>
      </p:sp>
      <p:pic>
        <p:nvPicPr>
          <p:cNvPr id="6" name="Picture 5">
            <a:extLst>
              <a:ext uri="{FF2B5EF4-FFF2-40B4-BE49-F238E27FC236}">
                <a16:creationId xmlns:a16="http://schemas.microsoft.com/office/drawing/2014/main" id="{CA13CAAD-F2AD-9911-0AF8-EDAFC2EF2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9892" y="1075410"/>
            <a:ext cx="1368152" cy="1287672"/>
          </a:xfrm>
          <a:prstGeom prst="rect">
            <a:avLst/>
          </a:prstGeom>
        </p:spPr>
      </p:pic>
      <p:sp>
        <p:nvSpPr>
          <p:cNvPr id="7" name="TextBox 6">
            <a:extLst>
              <a:ext uri="{FF2B5EF4-FFF2-40B4-BE49-F238E27FC236}">
                <a16:creationId xmlns:a16="http://schemas.microsoft.com/office/drawing/2014/main" id="{BDEB299D-6950-BEB0-B171-DA20037D096D}"/>
              </a:ext>
            </a:extLst>
          </p:cNvPr>
          <p:cNvSpPr txBox="1"/>
          <p:nvPr/>
        </p:nvSpPr>
        <p:spPr>
          <a:xfrm>
            <a:off x="539552" y="314905"/>
            <a:ext cx="8604448" cy="646331"/>
          </a:xfrm>
          <a:prstGeom prst="rect">
            <a:avLst/>
          </a:prstGeom>
          <a:noFill/>
        </p:spPr>
        <p:txBody>
          <a:bodyPr wrap="square" rtlCol="0">
            <a:spAutoFit/>
          </a:bodyPr>
          <a:lstStyle/>
          <a:p>
            <a:r>
              <a:rPr lang="en-US" sz="3600" dirty="0"/>
              <a:t>Heritage Institute Of </a:t>
            </a:r>
            <a:r>
              <a:rPr lang="en-US" sz="3600" dirty="0">
                <a:latin typeface="Arial" panose="020B0604020202020204" pitchFamily="34" charset="0"/>
                <a:cs typeface="Arial" panose="020B0604020202020204" pitchFamily="34" charset="0"/>
              </a:rPr>
              <a:t>Institute</a:t>
            </a:r>
            <a:r>
              <a:rPr lang="en-US" sz="3600" dirty="0"/>
              <a:t> Of Technology</a:t>
            </a:r>
            <a:endParaRPr lang="en-IN" sz="3600" dirty="0"/>
          </a:p>
        </p:txBody>
      </p:sp>
    </p:spTree>
    <p:extLst>
      <p:ext uri="{BB962C8B-B14F-4D97-AF65-F5344CB8AC3E}">
        <p14:creationId xmlns:p14="http://schemas.microsoft.com/office/powerpoint/2010/main" val="1919977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6833F-716A-BF01-FB51-526A6AFEC243}"/>
              </a:ext>
            </a:extLst>
          </p:cNvPr>
          <p:cNvSpPr>
            <a:spLocks noGrp="1"/>
          </p:cNvSpPr>
          <p:nvPr>
            <p:ph type="title"/>
          </p:nvPr>
        </p:nvSpPr>
        <p:spPr>
          <a:xfrm>
            <a:off x="251520" y="548680"/>
            <a:ext cx="3178696" cy="779563"/>
          </a:xfrm>
        </p:spPr>
        <p:txBody>
          <a:bodyPr>
            <a:normAutofit/>
          </a:bodyPr>
          <a:lstStyle/>
          <a:p>
            <a:r>
              <a:rPr lang="en-US" sz="3600" b="1" dirty="0">
                <a:latin typeface="Arial Black" panose="020B0A04020102020204" pitchFamily="34" charset="0"/>
              </a:rPr>
              <a:t>Working</a:t>
            </a:r>
            <a:endParaRPr lang="en-IN" sz="3600" b="1" dirty="0">
              <a:latin typeface="Arial Black" panose="020B0A04020102020204" pitchFamily="34" charset="0"/>
            </a:endParaRPr>
          </a:p>
        </p:txBody>
      </p:sp>
      <p:sp>
        <p:nvSpPr>
          <p:cNvPr id="5" name="Slide Number Placeholder 4">
            <a:extLst>
              <a:ext uri="{FF2B5EF4-FFF2-40B4-BE49-F238E27FC236}">
                <a16:creationId xmlns:a16="http://schemas.microsoft.com/office/drawing/2014/main" id="{CB47DA06-D184-7356-5AB3-5F3AA6F12349}"/>
              </a:ext>
            </a:extLst>
          </p:cNvPr>
          <p:cNvSpPr>
            <a:spLocks noGrp="1"/>
          </p:cNvSpPr>
          <p:nvPr>
            <p:ph type="sldNum" sz="quarter" idx="12"/>
          </p:nvPr>
        </p:nvSpPr>
        <p:spPr>
          <a:xfrm>
            <a:off x="8100392" y="6165305"/>
            <a:ext cx="936104" cy="556172"/>
          </a:xfrm>
          <a:solidFill>
            <a:schemeClr val="accent1">
              <a:lumMod val="20000"/>
              <a:lumOff val="80000"/>
            </a:schemeClr>
          </a:solidFill>
        </p:spPr>
        <p:txBody>
          <a:bodyPr/>
          <a:lstStyle/>
          <a:p>
            <a:fld id="{FA9B29F4-E192-40DF-B386-AC3CEBCCB5A5}" type="slidenum">
              <a:rPr lang="en-IN" sz="4400" smtClean="0">
                <a:solidFill>
                  <a:schemeClr val="tx1">
                    <a:lumMod val="95000"/>
                    <a:lumOff val="5000"/>
                  </a:schemeClr>
                </a:solidFill>
              </a:rPr>
              <a:t>10</a:t>
            </a:fld>
            <a:endParaRPr lang="en-IN" sz="4400" dirty="0">
              <a:solidFill>
                <a:schemeClr val="tx1">
                  <a:lumMod val="95000"/>
                  <a:lumOff val="5000"/>
                </a:schemeClr>
              </a:solidFill>
            </a:endParaRPr>
          </a:p>
        </p:txBody>
      </p:sp>
      <p:pic>
        <p:nvPicPr>
          <p:cNvPr id="9" name="Content Placeholder 8">
            <a:extLst>
              <a:ext uri="{FF2B5EF4-FFF2-40B4-BE49-F238E27FC236}">
                <a16:creationId xmlns:a16="http://schemas.microsoft.com/office/drawing/2014/main" id="{9C75FBD4-18F4-40EF-A625-678E3F399AD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t="17098"/>
          <a:stretch/>
        </p:blipFill>
        <p:spPr>
          <a:xfrm>
            <a:off x="5148064" y="1849221"/>
            <a:ext cx="3739244" cy="3159557"/>
          </a:xfrm>
        </p:spPr>
      </p:pic>
      <p:sp>
        <p:nvSpPr>
          <p:cNvPr id="11" name="Rectangle 2">
            <a:extLst>
              <a:ext uri="{FF2B5EF4-FFF2-40B4-BE49-F238E27FC236}">
                <a16:creationId xmlns:a16="http://schemas.microsoft.com/office/drawing/2014/main" id="{87316EF4-777D-A51E-DD15-8DD97FFD9FE1}"/>
              </a:ext>
            </a:extLst>
          </p:cNvPr>
          <p:cNvSpPr>
            <a:spLocks noGrp="1" noChangeArrowheads="1"/>
          </p:cNvSpPr>
          <p:nvPr>
            <p:ph type="body" sz="half" idx="2"/>
          </p:nvPr>
        </p:nvSpPr>
        <p:spPr bwMode="auto">
          <a:xfrm>
            <a:off x="107504" y="1801258"/>
            <a:ext cx="4968552"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Connect AD8232 to Arduino Uno properly</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Link OUTPUT to A0, VCC to 3.3V/5V, and GND for accurate ECG signal input.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Upload code via Arduino IDE and power the board</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Read analog ECG data using </a:t>
            </a:r>
            <a:r>
              <a:rPr kumimoji="0" lang="en-US" altLang="en-US" sz="2000" b="0" i="0" u="none" strike="noStrike" cap="none" normalizeH="0" baseline="0" dirty="0" err="1">
                <a:ln>
                  <a:noFill/>
                </a:ln>
                <a:solidFill>
                  <a:schemeClr val="tx1"/>
                </a:solidFill>
                <a:effectLst/>
                <a:latin typeface="Arial" panose="020B0604020202020204" pitchFamily="34" charset="0"/>
              </a:rPr>
              <a:t>analogRead</a:t>
            </a:r>
            <a:r>
              <a:rPr kumimoji="0" lang="en-US" altLang="en-US" sz="2000" b="0" i="0" u="none" strike="noStrike" cap="none" normalizeH="0" baseline="0" dirty="0">
                <a:ln>
                  <a:noFill/>
                </a:ln>
                <a:solidFill>
                  <a:schemeClr val="tx1"/>
                </a:solidFill>
                <a:effectLst/>
                <a:latin typeface="Arial" panose="020B0604020202020204" pitchFamily="34" charset="0"/>
              </a:rPr>
              <a:t>, then power Arduino through USB or power bank.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Display ECG waveform using Serial Plotter</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0" i="0" u="none" strike="noStrike" cap="none" normalizeH="0" baseline="0" dirty="0">
                <a:ln>
                  <a:noFill/>
                </a:ln>
                <a:solidFill>
                  <a:schemeClr val="tx1"/>
                </a:solidFill>
                <a:effectLst/>
                <a:latin typeface="Arial" panose="020B0604020202020204" pitchFamily="34" charset="0"/>
              </a:rPr>
              <a:t>Monitor real-time ECG signals on the Serial Plotter and ensure clean, noise-free output.</a:t>
            </a:r>
          </a:p>
        </p:txBody>
      </p:sp>
    </p:spTree>
    <p:extLst>
      <p:ext uri="{BB962C8B-B14F-4D97-AF65-F5344CB8AC3E}">
        <p14:creationId xmlns:p14="http://schemas.microsoft.com/office/powerpoint/2010/main" val="107785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D205-C335-FB86-E104-5C87619DFCCF}"/>
              </a:ext>
            </a:extLst>
          </p:cNvPr>
          <p:cNvSpPr>
            <a:spLocks noGrp="1"/>
          </p:cNvSpPr>
          <p:nvPr>
            <p:ph type="title"/>
          </p:nvPr>
        </p:nvSpPr>
        <p:spPr>
          <a:xfrm>
            <a:off x="508001" y="1314450"/>
            <a:ext cx="2407815" cy="602382"/>
          </a:xfrm>
        </p:spPr>
        <p:txBody>
          <a:bodyPr>
            <a:normAutofit fontScale="90000"/>
          </a:bodyPr>
          <a:lstStyle/>
          <a:p>
            <a:br>
              <a:rPr lang="en-IN" sz="1350" dirty="0">
                <a:effectLst/>
                <a:latin typeface="Calibri" panose="020F0502020204030204" pitchFamily="34" charset="0"/>
                <a:ea typeface="Calibri" panose="020F0502020204030204" pitchFamily="34" charset="0"/>
                <a:cs typeface="Times New Roman" panose="02020603050405020304" pitchFamily="18" charset="0"/>
              </a:rPr>
            </a:br>
            <a:br>
              <a:rPr lang="en-IN" sz="1350" dirty="0">
                <a:effectLst/>
                <a:latin typeface="Calibri" panose="020F0502020204030204" pitchFamily="34" charset="0"/>
                <a:ea typeface="Calibri" panose="020F0502020204030204" pitchFamily="34" charset="0"/>
                <a:cs typeface="Times New Roman" panose="02020603050405020304" pitchFamily="18" charset="0"/>
              </a:rPr>
            </a:br>
            <a:endParaRPr lang="en-IN" sz="1350" dirty="0">
              <a:solidFill>
                <a:schemeClr val="tx1"/>
              </a:solidFill>
              <a:latin typeface="+mn-lt"/>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2BFA5FA9-549A-2250-8297-07081C94A9DC}"/>
              </a:ext>
            </a:extLst>
          </p:cNvPr>
          <p:cNvSpPr txBox="1"/>
          <p:nvPr/>
        </p:nvSpPr>
        <p:spPr>
          <a:xfrm>
            <a:off x="7596336" y="6011889"/>
            <a:ext cx="864096" cy="769441"/>
          </a:xfrm>
          <a:prstGeom prst="rect">
            <a:avLst/>
          </a:prstGeom>
          <a:solidFill>
            <a:schemeClr val="accent1">
              <a:lumMod val="20000"/>
              <a:lumOff val="80000"/>
            </a:schemeClr>
          </a:solidFill>
        </p:spPr>
        <p:txBody>
          <a:bodyPr wrap="square">
            <a:spAutoFit/>
          </a:bodyPr>
          <a:lstStyle/>
          <a:p>
            <a:r>
              <a:rPr lang="en-IN" sz="1600" dirty="0">
                <a:solidFill>
                  <a:srgbClr val="92D050"/>
                </a:solidFill>
              </a:rPr>
              <a:t> </a:t>
            </a:r>
            <a:fld id="{FA9B29F4-E192-40DF-B386-AC3CEBCCB5A5}" type="slidenum">
              <a:rPr lang="en-IN" sz="4400" smtClean="0">
                <a:solidFill>
                  <a:schemeClr val="tx1">
                    <a:lumMod val="95000"/>
                    <a:lumOff val="5000"/>
                  </a:schemeClr>
                </a:solidFill>
              </a:rPr>
              <a:pPr/>
              <a:t>11</a:t>
            </a:fld>
            <a:endParaRPr lang="en-IN" sz="4400" dirty="0">
              <a:solidFill>
                <a:schemeClr val="tx1">
                  <a:lumMod val="95000"/>
                  <a:lumOff val="5000"/>
                </a:schemeClr>
              </a:solidFill>
            </a:endParaRPr>
          </a:p>
        </p:txBody>
      </p:sp>
      <p:sp>
        <p:nvSpPr>
          <p:cNvPr id="5" name="TextBox 4">
            <a:extLst>
              <a:ext uri="{FF2B5EF4-FFF2-40B4-BE49-F238E27FC236}">
                <a16:creationId xmlns:a16="http://schemas.microsoft.com/office/drawing/2014/main" id="{AA004F7A-C816-BA65-7554-0048917195EC}"/>
              </a:ext>
            </a:extLst>
          </p:cNvPr>
          <p:cNvSpPr txBox="1"/>
          <p:nvPr/>
        </p:nvSpPr>
        <p:spPr>
          <a:xfrm>
            <a:off x="179512" y="605231"/>
            <a:ext cx="7620489" cy="646331"/>
          </a:xfrm>
          <a:prstGeom prst="rect">
            <a:avLst/>
          </a:prstGeom>
          <a:noFill/>
        </p:spPr>
        <p:txBody>
          <a:bodyPr wrap="square">
            <a:spAutoFit/>
          </a:bodyPr>
          <a:lstStyle/>
          <a:p>
            <a:r>
              <a:rPr lang="en-IN" sz="3600" u="sng" dirty="0">
                <a:effectLst/>
                <a:latin typeface="Arial Black" panose="020B0A04020102020204" pitchFamily="34" charset="0"/>
                <a:ea typeface="Calibri" panose="020F0502020204030204" pitchFamily="34" charset="0"/>
                <a:cs typeface="Times New Roman" panose="02020603050405020304" pitchFamily="18" charset="0"/>
              </a:rPr>
              <a:t>Flowchart of the program</a:t>
            </a:r>
            <a:endParaRPr lang="en-IN" sz="3600" dirty="0"/>
          </a:p>
        </p:txBody>
      </p:sp>
      <p:pic>
        <p:nvPicPr>
          <p:cNvPr id="8" name="Content Placeholder 7">
            <a:extLst>
              <a:ext uri="{FF2B5EF4-FFF2-40B4-BE49-F238E27FC236}">
                <a16:creationId xmlns:a16="http://schemas.microsoft.com/office/drawing/2014/main" id="{F822179F-3EDD-98C9-3440-75B7C26AE97A}"/>
              </a:ext>
            </a:extLst>
          </p:cNvPr>
          <p:cNvPicPr>
            <a:picLocks noGrp="1" noChangeAspect="1"/>
          </p:cNvPicPr>
          <p:nvPr>
            <p:ph idx="1"/>
          </p:nvPr>
        </p:nvPicPr>
        <p:blipFill>
          <a:blip r:embed="rId2"/>
          <a:stretch>
            <a:fillRect/>
          </a:stretch>
        </p:blipFill>
        <p:spPr>
          <a:xfrm>
            <a:off x="2123728" y="1916832"/>
            <a:ext cx="2962614" cy="4443921"/>
          </a:xfrm>
        </p:spPr>
      </p:pic>
    </p:spTree>
    <p:extLst>
      <p:ext uri="{BB962C8B-B14F-4D97-AF65-F5344CB8AC3E}">
        <p14:creationId xmlns:p14="http://schemas.microsoft.com/office/powerpoint/2010/main" val="3366001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F11FD-1298-F5FF-C76E-3D56C8C1B56F}"/>
              </a:ext>
            </a:extLst>
          </p:cNvPr>
          <p:cNvSpPr>
            <a:spLocks noGrp="1"/>
          </p:cNvSpPr>
          <p:nvPr>
            <p:ph type="title"/>
          </p:nvPr>
        </p:nvSpPr>
        <p:spPr>
          <a:xfrm>
            <a:off x="609599" y="609600"/>
            <a:ext cx="6347713" cy="1235224"/>
          </a:xfrm>
        </p:spPr>
        <p:txBody>
          <a:bodyPr>
            <a:normAutofit/>
          </a:bodyPr>
          <a:lstStyle/>
          <a:p>
            <a:r>
              <a:rPr lang="fr-FR" sz="3600" dirty="0">
                <a:latin typeface="Arial Black" panose="020B0A04020102020204" pitchFamily="34" charset="0"/>
              </a:rPr>
              <a:t>Arduino IDE Source Code/Program</a:t>
            </a:r>
            <a:endParaRPr lang="en-IN" sz="3600" dirty="0">
              <a:latin typeface="Arial Black" panose="020B0A04020102020204" pitchFamily="34" charset="0"/>
            </a:endParaRPr>
          </a:p>
        </p:txBody>
      </p:sp>
      <p:sp>
        <p:nvSpPr>
          <p:cNvPr id="4" name="Slide Number Placeholder 3">
            <a:extLst>
              <a:ext uri="{FF2B5EF4-FFF2-40B4-BE49-F238E27FC236}">
                <a16:creationId xmlns:a16="http://schemas.microsoft.com/office/drawing/2014/main" id="{1B0A4E47-F34F-005F-457D-D2DF10AE7D04}"/>
              </a:ext>
            </a:extLst>
          </p:cNvPr>
          <p:cNvSpPr>
            <a:spLocks noGrp="1"/>
          </p:cNvSpPr>
          <p:nvPr>
            <p:ph type="sldNum" sz="quarter" idx="12"/>
          </p:nvPr>
        </p:nvSpPr>
        <p:spPr>
          <a:xfrm>
            <a:off x="7812360" y="6165305"/>
            <a:ext cx="864096" cy="556172"/>
          </a:xfrm>
          <a:solidFill>
            <a:schemeClr val="accent1">
              <a:lumMod val="20000"/>
              <a:lumOff val="80000"/>
            </a:schemeClr>
          </a:solidFill>
        </p:spPr>
        <p:txBody>
          <a:bodyPr/>
          <a:lstStyle/>
          <a:p>
            <a:fld id="{FA9B29F4-E192-40DF-B386-AC3CEBCCB5A5}" type="slidenum">
              <a:rPr lang="en-IN" sz="4400" smtClean="0">
                <a:solidFill>
                  <a:schemeClr val="tx1">
                    <a:lumMod val="95000"/>
                    <a:lumOff val="5000"/>
                  </a:schemeClr>
                </a:solidFill>
              </a:rPr>
              <a:t>12</a:t>
            </a:fld>
            <a:endParaRPr lang="en-IN" sz="4400" dirty="0">
              <a:solidFill>
                <a:schemeClr val="tx1">
                  <a:lumMod val="95000"/>
                  <a:lumOff val="5000"/>
                </a:schemeClr>
              </a:solidFill>
            </a:endParaRPr>
          </a:p>
        </p:txBody>
      </p:sp>
      <p:pic>
        <p:nvPicPr>
          <p:cNvPr id="7" name="Content Placeholder 6">
            <a:extLst>
              <a:ext uri="{FF2B5EF4-FFF2-40B4-BE49-F238E27FC236}">
                <a16:creationId xmlns:a16="http://schemas.microsoft.com/office/drawing/2014/main" id="{D1F403C2-08CC-226A-52FE-C04784DDBDF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9552" y="2011045"/>
            <a:ext cx="3613696" cy="4351338"/>
          </a:xfrm>
        </p:spPr>
      </p:pic>
      <p:pic>
        <p:nvPicPr>
          <p:cNvPr id="10" name="Picture 9">
            <a:extLst>
              <a:ext uri="{FF2B5EF4-FFF2-40B4-BE49-F238E27FC236}">
                <a16:creationId xmlns:a16="http://schemas.microsoft.com/office/drawing/2014/main" id="{51A8C87F-ECE5-AB56-16BC-6CF10F68E817}"/>
              </a:ext>
            </a:extLst>
          </p:cNvPr>
          <p:cNvPicPr>
            <a:picLocks noChangeAspect="1"/>
          </p:cNvPicPr>
          <p:nvPr/>
        </p:nvPicPr>
        <p:blipFill>
          <a:blip r:embed="rId3" cstate="print">
            <a:extLst>
              <a:ext uri="{28A0092B-C50C-407E-A947-70E740481C1C}">
                <a14:useLocalDpi xmlns:a14="http://schemas.microsoft.com/office/drawing/2010/main" val="0"/>
              </a:ext>
            </a:extLst>
          </a:blip>
          <a:srcRect l="6526" t="13402" r="6031" b="12892"/>
          <a:stretch/>
        </p:blipFill>
        <p:spPr>
          <a:xfrm>
            <a:off x="4245026" y="2011045"/>
            <a:ext cx="4503438" cy="3877310"/>
          </a:xfrm>
          <a:prstGeom prst="rect">
            <a:avLst/>
          </a:prstGeom>
        </p:spPr>
      </p:pic>
    </p:spTree>
    <p:extLst>
      <p:ext uri="{BB962C8B-B14F-4D97-AF65-F5344CB8AC3E}">
        <p14:creationId xmlns:p14="http://schemas.microsoft.com/office/powerpoint/2010/main" val="3867859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AAA4B-36F0-30B4-E92D-8A73277F7F52}"/>
              </a:ext>
            </a:extLst>
          </p:cNvPr>
          <p:cNvSpPr>
            <a:spLocks noGrp="1"/>
          </p:cNvSpPr>
          <p:nvPr>
            <p:ph type="title"/>
          </p:nvPr>
        </p:nvSpPr>
        <p:spPr/>
        <p:txBody>
          <a:bodyPr>
            <a:normAutofit/>
          </a:bodyPr>
          <a:lstStyle/>
          <a:p>
            <a:pPr algn="l"/>
            <a:r>
              <a:rPr lang="en-US" sz="3600" dirty="0">
                <a:latin typeface="Arial Black" panose="020B0A04020102020204" pitchFamily="34" charset="0"/>
              </a:rPr>
              <a:t>Result:</a:t>
            </a:r>
            <a:endParaRPr lang="en-IN" sz="36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083A491C-832F-6223-46B4-7DB72BA9A94D}"/>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Once the code is uploaded, you can see the value on serial monitor and also on the serial plotter.</a:t>
            </a:r>
          </a:p>
          <a:p>
            <a:pPr marL="137160" indent="0">
              <a:buNone/>
            </a:pPr>
            <a:r>
              <a:rPr lang="en-IN" dirty="0"/>
              <a:t>  </a:t>
            </a:r>
          </a:p>
          <a:p>
            <a:pPr marL="137160" indent="0">
              <a:buNone/>
            </a:pPr>
            <a:endParaRPr lang="en-IN" dirty="0"/>
          </a:p>
        </p:txBody>
      </p:sp>
      <p:sp>
        <p:nvSpPr>
          <p:cNvPr id="4" name="Slide Number Placeholder 3">
            <a:extLst>
              <a:ext uri="{FF2B5EF4-FFF2-40B4-BE49-F238E27FC236}">
                <a16:creationId xmlns:a16="http://schemas.microsoft.com/office/drawing/2014/main" id="{C2559EEA-F2F0-B85C-0196-EF5316397807}"/>
              </a:ext>
            </a:extLst>
          </p:cNvPr>
          <p:cNvSpPr>
            <a:spLocks noGrp="1"/>
          </p:cNvSpPr>
          <p:nvPr>
            <p:ph type="sldNum" sz="quarter" idx="12"/>
          </p:nvPr>
        </p:nvSpPr>
        <p:spPr>
          <a:xfrm>
            <a:off x="7884368" y="6093297"/>
            <a:ext cx="864096" cy="628180"/>
          </a:xfrm>
          <a:solidFill>
            <a:schemeClr val="accent1">
              <a:lumMod val="20000"/>
              <a:lumOff val="80000"/>
            </a:schemeClr>
          </a:solidFill>
        </p:spPr>
        <p:txBody>
          <a:bodyPr/>
          <a:lstStyle/>
          <a:p>
            <a:fld id="{FA9B29F4-E192-40DF-B386-AC3CEBCCB5A5}" type="slidenum">
              <a:rPr lang="en-IN" sz="4400" smtClean="0">
                <a:solidFill>
                  <a:schemeClr val="tx1">
                    <a:lumMod val="95000"/>
                    <a:lumOff val="5000"/>
                  </a:schemeClr>
                </a:solidFill>
              </a:rPr>
              <a:t>13</a:t>
            </a:fld>
            <a:endParaRPr lang="en-IN" sz="4400" dirty="0">
              <a:solidFill>
                <a:schemeClr val="tx1">
                  <a:lumMod val="95000"/>
                  <a:lumOff val="5000"/>
                </a:schemeClr>
              </a:solidFill>
            </a:endParaRPr>
          </a:p>
        </p:txBody>
      </p:sp>
      <p:pic>
        <p:nvPicPr>
          <p:cNvPr id="6" name="Picture 5">
            <a:extLst>
              <a:ext uri="{FF2B5EF4-FFF2-40B4-BE49-F238E27FC236}">
                <a16:creationId xmlns:a16="http://schemas.microsoft.com/office/drawing/2014/main" id="{98E2A1E1-0985-4923-9772-EED0B992C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58" y="3573016"/>
            <a:ext cx="3792431" cy="2358472"/>
          </a:xfrm>
          <a:prstGeom prst="rect">
            <a:avLst/>
          </a:prstGeom>
        </p:spPr>
      </p:pic>
      <p:pic>
        <p:nvPicPr>
          <p:cNvPr id="7" name="Picture 6">
            <a:extLst>
              <a:ext uri="{FF2B5EF4-FFF2-40B4-BE49-F238E27FC236}">
                <a16:creationId xmlns:a16="http://schemas.microsoft.com/office/drawing/2014/main" id="{A8409EB8-6F5A-2FC4-FD74-3DCE77EA7546}"/>
              </a:ext>
            </a:extLst>
          </p:cNvPr>
          <p:cNvPicPr>
            <a:picLocks noChangeAspect="1"/>
          </p:cNvPicPr>
          <p:nvPr/>
        </p:nvPicPr>
        <p:blipFill>
          <a:blip r:embed="rId3" cstate="print">
            <a:extLst>
              <a:ext uri="{28A0092B-C50C-407E-A947-70E740481C1C}">
                <a14:useLocalDpi xmlns:a14="http://schemas.microsoft.com/office/drawing/2010/main" val="0"/>
              </a:ext>
            </a:extLst>
          </a:blip>
          <a:srcRect l="15350" t="18827" r="19288" b="-399"/>
          <a:stretch/>
        </p:blipFill>
        <p:spPr>
          <a:xfrm>
            <a:off x="4662898" y="3429000"/>
            <a:ext cx="3590103" cy="2520280"/>
          </a:xfrm>
          <a:prstGeom prst="rect">
            <a:avLst/>
          </a:prstGeom>
        </p:spPr>
      </p:pic>
    </p:spTree>
    <p:extLst>
      <p:ext uri="{BB962C8B-B14F-4D97-AF65-F5344CB8AC3E}">
        <p14:creationId xmlns:p14="http://schemas.microsoft.com/office/powerpoint/2010/main" val="822330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9EF8E1-9386-94BE-D2E7-0A43024BFF41}"/>
              </a:ext>
            </a:extLst>
          </p:cNvPr>
          <p:cNvSpPr>
            <a:spLocks noGrp="1"/>
          </p:cNvSpPr>
          <p:nvPr>
            <p:ph type="sldNum" sz="quarter" idx="12"/>
          </p:nvPr>
        </p:nvSpPr>
        <p:spPr>
          <a:xfrm>
            <a:off x="7812360" y="6093297"/>
            <a:ext cx="864096" cy="628180"/>
          </a:xfrm>
          <a:solidFill>
            <a:schemeClr val="accent1">
              <a:lumMod val="20000"/>
              <a:lumOff val="80000"/>
            </a:schemeClr>
          </a:solidFill>
        </p:spPr>
        <p:txBody>
          <a:bodyPr/>
          <a:lstStyle/>
          <a:p>
            <a:fld id="{FA9B29F4-E192-40DF-B386-AC3CEBCCB5A5}" type="slidenum">
              <a:rPr lang="en-IN" sz="4400" smtClean="0"/>
              <a:t>14</a:t>
            </a:fld>
            <a:endParaRPr lang="en-IN" sz="4400" dirty="0"/>
          </a:p>
        </p:txBody>
      </p:sp>
      <p:sp>
        <p:nvSpPr>
          <p:cNvPr id="3" name="TextBox 2">
            <a:extLst>
              <a:ext uri="{FF2B5EF4-FFF2-40B4-BE49-F238E27FC236}">
                <a16:creationId xmlns:a16="http://schemas.microsoft.com/office/drawing/2014/main" id="{94542BB5-498B-27E4-05D4-9A2244C84DBB}"/>
              </a:ext>
            </a:extLst>
          </p:cNvPr>
          <p:cNvSpPr txBox="1"/>
          <p:nvPr/>
        </p:nvSpPr>
        <p:spPr>
          <a:xfrm>
            <a:off x="107504" y="260648"/>
            <a:ext cx="8568952" cy="1200329"/>
          </a:xfrm>
          <a:prstGeom prst="rect">
            <a:avLst/>
          </a:prstGeom>
          <a:noFill/>
        </p:spPr>
        <p:txBody>
          <a:bodyPr wrap="square" rtlCol="0">
            <a:spAutoFit/>
          </a:bodyPr>
          <a:lstStyle/>
          <a:p>
            <a:r>
              <a:rPr lang="en-US" sz="3600" b="1" dirty="0">
                <a:latin typeface="Arial Black" panose="020B0A04020102020204" pitchFamily="34" charset="0"/>
              </a:rPr>
              <a:t>Implementation with ESP32(Wireless Version)</a:t>
            </a:r>
            <a:endParaRPr lang="en-IN" sz="3600" b="1" dirty="0">
              <a:latin typeface="Arial Black" panose="020B0A04020102020204" pitchFamily="34" charset="0"/>
            </a:endParaRPr>
          </a:p>
        </p:txBody>
      </p:sp>
      <p:sp>
        <p:nvSpPr>
          <p:cNvPr id="7" name="TextBox 6">
            <a:extLst>
              <a:ext uri="{FF2B5EF4-FFF2-40B4-BE49-F238E27FC236}">
                <a16:creationId xmlns:a16="http://schemas.microsoft.com/office/drawing/2014/main" id="{A58BABEA-7CB6-785F-8286-262E16F0B4CE}"/>
              </a:ext>
            </a:extLst>
          </p:cNvPr>
          <p:cNvSpPr txBox="1"/>
          <p:nvPr/>
        </p:nvSpPr>
        <p:spPr>
          <a:xfrm>
            <a:off x="827584" y="1466698"/>
            <a:ext cx="7488832" cy="4401205"/>
          </a:xfrm>
          <a:prstGeom prst="rect">
            <a:avLst/>
          </a:prstGeom>
          <a:noFill/>
        </p:spPr>
        <p:txBody>
          <a:bodyPr wrap="square" rtlCol="0">
            <a:spAutoFit/>
          </a:bodyPr>
          <a:lstStyle/>
          <a:p>
            <a:pPr algn="just"/>
            <a:r>
              <a:rPr lang="en-US" sz="2800" dirty="0">
                <a:latin typeface="Arial" panose="020B0604020202020204" pitchFamily="34" charset="0"/>
                <a:cs typeface="Arial" panose="020B0604020202020204" pitchFamily="34" charset="0"/>
              </a:rPr>
              <a:t>In this implementation we use esp32 &amp; Ubidots platform to provide our ECG device with wireless capabilities</a:t>
            </a:r>
          </a:p>
          <a:p>
            <a:pPr algn="just"/>
            <a:endParaRPr lang="en-US" sz="28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sz="2800" dirty="0">
                <a:latin typeface="Arial" panose="020B0604020202020204" pitchFamily="34" charset="0"/>
                <a:cs typeface="Arial" panose="020B0604020202020204" pitchFamily="34" charset="0"/>
              </a:rPr>
              <a:t>ESP32 provides wireless capabilities like Wi-Fi and Bluetooth needed for remote monitoring.</a:t>
            </a:r>
          </a:p>
          <a:p>
            <a:pPr marL="285750" indent="-285750" algn="just">
              <a:buFont typeface="Arial" panose="020B0604020202020204" pitchFamily="34" charset="0"/>
              <a:buChar char="•"/>
            </a:pPr>
            <a:r>
              <a:rPr lang="en-US" sz="2800" dirty="0">
                <a:latin typeface="Arial" panose="020B0604020202020204" pitchFamily="34" charset="0"/>
                <a:cs typeface="Arial" panose="020B0604020202020204" pitchFamily="34" charset="0"/>
              </a:rPr>
              <a:t>Ubidots platform provides an environment to monitor our ECG data remotely.</a:t>
            </a:r>
            <a:endParaRPr lang="en-US" sz="2800" dirty="0"/>
          </a:p>
          <a:p>
            <a:pPr algn="just"/>
            <a:r>
              <a:rPr lang="en-US" sz="2800" dirty="0"/>
              <a:t>   All other components remain same.</a:t>
            </a:r>
            <a:endParaRPr lang="en-IN" sz="2800" dirty="0"/>
          </a:p>
        </p:txBody>
      </p:sp>
    </p:spTree>
    <p:extLst>
      <p:ext uri="{BB962C8B-B14F-4D97-AF65-F5344CB8AC3E}">
        <p14:creationId xmlns:p14="http://schemas.microsoft.com/office/powerpoint/2010/main" val="4128194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5BC65-5EE9-E448-7C06-4D89FED937FC}"/>
              </a:ext>
            </a:extLst>
          </p:cNvPr>
          <p:cNvSpPr>
            <a:spLocks noGrp="1"/>
          </p:cNvSpPr>
          <p:nvPr>
            <p:ph type="title"/>
          </p:nvPr>
        </p:nvSpPr>
        <p:spPr/>
        <p:txBody>
          <a:bodyPr>
            <a:normAutofit/>
          </a:bodyPr>
          <a:lstStyle/>
          <a:p>
            <a:r>
              <a:rPr lang="en-US" sz="3600" dirty="0">
                <a:latin typeface="Arial Black" panose="020B0A04020102020204" pitchFamily="34" charset="0"/>
              </a:rPr>
              <a:t>Components</a:t>
            </a:r>
            <a:endParaRPr lang="en-IN" sz="36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BA9AF5A5-7C79-3563-49B1-1E8B9A5BBC6A}"/>
              </a:ext>
            </a:extLst>
          </p:cNvPr>
          <p:cNvSpPr>
            <a:spLocks noGrp="1"/>
          </p:cNvSpPr>
          <p:nvPr>
            <p:ph idx="1"/>
          </p:nvPr>
        </p:nvSpPr>
        <p:spPr>
          <a:xfrm>
            <a:off x="628650" y="1825625"/>
            <a:ext cx="6031582" cy="3907631"/>
          </a:xfrm>
        </p:spPr>
        <p:txBody>
          <a:bodyPr/>
          <a:lstStyle/>
          <a:p>
            <a:r>
              <a:rPr lang="en-IN" sz="2000" dirty="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ESP32(1)</a:t>
            </a:r>
          </a:p>
          <a:p>
            <a:r>
              <a:rPr lang="en-IN" sz="2400" dirty="0">
                <a:latin typeface="Arial" panose="020B0604020202020204" pitchFamily="34" charset="0"/>
                <a:cs typeface="Arial" panose="020B0604020202020204" pitchFamily="34" charset="0"/>
              </a:rPr>
              <a:t>    AD8232 ECG Sensor(1)</a:t>
            </a:r>
          </a:p>
          <a:p>
            <a:r>
              <a:rPr lang="en-IN" sz="2400" dirty="0">
                <a:latin typeface="Arial" panose="020B0604020202020204" pitchFamily="34" charset="0"/>
                <a:cs typeface="Arial" panose="020B0604020202020204" pitchFamily="34" charset="0"/>
              </a:rPr>
              <a:t>    ECG Electrodes(3)</a:t>
            </a:r>
          </a:p>
          <a:p>
            <a:r>
              <a:rPr lang="en-IN" sz="2400" dirty="0">
                <a:latin typeface="Arial" panose="020B0604020202020204" pitchFamily="34" charset="0"/>
                <a:cs typeface="Arial" panose="020B0604020202020204" pitchFamily="34" charset="0"/>
              </a:rPr>
              <a:t>    Type B Cable(1)</a:t>
            </a:r>
            <a:endParaRPr lang="en-IN" sz="2400" b="0" i="0" dirty="0">
              <a:solidFill>
                <a:srgbClr val="111111"/>
              </a:solidFill>
              <a:effectLst/>
              <a:highlight>
                <a:srgbClr val="F3F3F3"/>
              </a:highlight>
              <a:latin typeface="Arial" panose="020B0604020202020204" pitchFamily="34" charset="0"/>
              <a:cs typeface="Arial" panose="020B0604020202020204" pitchFamily="34" charset="0"/>
            </a:endParaRPr>
          </a:p>
          <a:p>
            <a:r>
              <a:rPr lang="en-IN" sz="2400" dirty="0">
                <a:latin typeface="Arial" panose="020B0604020202020204" pitchFamily="34" charset="0"/>
                <a:cs typeface="Arial" panose="020B0604020202020204" pitchFamily="34" charset="0"/>
              </a:rPr>
              <a:t>    Connecting Wires(More than one)</a:t>
            </a:r>
          </a:p>
          <a:p>
            <a:r>
              <a:rPr lang="en-IN" sz="2400" dirty="0">
                <a:latin typeface="Arial" panose="020B0604020202020204" pitchFamily="34" charset="0"/>
                <a:cs typeface="Arial" panose="020B0604020202020204" pitchFamily="34" charset="0"/>
              </a:rPr>
              <a:t>    Breadboard(1)</a:t>
            </a:r>
          </a:p>
          <a:p>
            <a:r>
              <a:rPr lang="en-IN" sz="2400" dirty="0">
                <a:latin typeface="Arial" panose="020B0604020202020204" pitchFamily="34" charset="0"/>
                <a:cs typeface="Arial" panose="020B0604020202020204" pitchFamily="34" charset="0"/>
              </a:rPr>
              <a:t>    Arduino IDE</a:t>
            </a:r>
          </a:p>
          <a:p>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Ubidots</a:t>
            </a:r>
            <a:r>
              <a:rPr lang="en-IN" sz="2400" dirty="0">
                <a:latin typeface="Arial" panose="020B0604020202020204" pitchFamily="34" charset="0"/>
                <a:cs typeface="Arial" panose="020B0604020202020204" pitchFamily="34" charset="0"/>
              </a:rPr>
              <a:t> (Or any other IoT Platform)</a:t>
            </a:r>
            <a:endParaRPr lang="en-IN" sz="2400" dirty="0"/>
          </a:p>
        </p:txBody>
      </p:sp>
      <p:sp>
        <p:nvSpPr>
          <p:cNvPr id="4" name="Slide Number Placeholder 3">
            <a:extLst>
              <a:ext uri="{FF2B5EF4-FFF2-40B4-BE49-F238E27FC236}">
                <a16:creationId xmlns:a16="http://schemas.microsoft.com/office/drawing/2014/main" id="{39300C6E-4BAB-DF56-FDB5-F035353FE345}"/>
              </a:ext>
            </a:extLst>
          </p:cNvPr>
          <p:cNvSpPr>
            <a:spLocks noGrp="1"/>
          </p:cNvSpPr>
          <p:nvPr>
            <p:ph type="sldNum" sz="quarter" idx="12"/>
          </p:nvPr>
        </p:nvSpPr>
        <p:spPr>
          <a:xfrm>
            <a:off x="7884368" y="6093297"/>
            <a:ext cx="864096" cy="628180"/>
          </a:xfrm>
          <a:solidFill>
            <a:schemeClr val="accent1">
              <a:lumMod val="20000"/>
              <a:lumOff val="80000"/>
            </a:schemeClr>
          </a:solidFill>
        </p:spPr>
        <p:txBody>
          <a:bodyPr/>
          <a:lstStyle/>
          <a:p>
            <a:fld id="{FA9B29F4-E192-40DF-B386-AC3CEBCCB5A5}" type="slidenum">
              <a:rPr lang="en-IN" sz="4400" smtClean="0"/>
              <a:t>15</a:t>
            </a:fld>
            <a:endParaRPr lang="en-IN" sz="4400" dirty="0"/>
          </a:p>
        </p:txBody>
      </p:sp>
    </p:spTree>
    <p:extLst>
      <p:ext uri="{BB962C8B-B14F-4D97-AF65-F5344CB8AC3E}">
        <p14:creationId xmlns:p14="http://schemas.microsoft.com/office/powerpoint/2010/main" val="1385479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BC6D39-7479-B168-C8EC-5643EA352930}"/>
              </a:ext>
            </a:extLst>
          </p:cNvPr>
          <p:cNvSpPr>
            <a:spLocks noGrp="1"/>
          </p:cNvSpPr>
          <p:nvPr>
            <p:ph type="sldNum" sz="quarter" idx="12"/>
          </p:nvPr>
        </p:nvSpPr>
        <p:spPr>
          <a:xfrm>
            <a:off x="7812360" y="6165305"/>
            <a:ext cx="864096" cy="556172"/>
          </a:xfrm>
          <a:solidFill>
            <a:schemeClr val="accent1">
              <a:lumMod val="20000"/>
              <a:lumOff val="80000"/>
            </a:schemeClr>
          </a:solidFill>
        </p:spPr>
        <p:txBody>
          <a:bodyPr/>
          <a:lstStyle/>
          <a:p>
            <a:fld id="{FA9B29F4-E192-40DF-B386-AC3CEBCCB5A5}" type="slidenum">
              <a:rPr lang="en-IN" sz="4400" smtClean="0"/>
              <a:t>16</a:t>
            </a:fld>
            <a:endParaRPr lang="en-IN" sz="4400" dirty="0"/>
          </a:p>
        </p:txBody>
      </p:sp>
      <p:sp>
        <p:nvSpPr>
          <p:cNvPr id="3" name="TextBox 2">
            <a:extLst>
              <a:ext uri="{FF2B5EF4-FFF2-40B4-BE49-F238E27FC236}">
                <a16:creationId xmlns:a16="http://schemas.microsoft.com/office/drawing/2014/main" id="{3CC3DE86-8F40-471E-67D9-3D2E55B22AD4}"/>
              </a:ext>
            </a:extLst>
          </p:cNvPr>
          <p:cNvSpPr txBox="1"/>
          <p:nvPr/>
        </p:nvSpPr>
        <p:spPr>
          <a:xfrm>
            <a:off x="313233" y="213603"/>
            <a:ext cx="4680520" cy="707886"/>
          </a:xfrm>
          <a:prstGeom prst="rect">
            <a:avLst/>
          </a:prstGeom>
          <a:noFill/>
        </p:spPr>
        <p:txBody>
          <a:bodyPr wrap="square" rtlCol="0">
            <a:spAutoFit/>
          </a:bodyPr>
          <a:lstStyle/>
          <a:p>
            <a:r>
              <a:rPr lang="en-US" sz="4000" u="sng" dirty="0"/>
              <a:t>ESP32</a:t>
            </a:r>
          </a:p>
        </p:txBody>
      </p:sp>
      <p:pic>
        <p:nvPicPr>
          <p:cNvPr id="5" name="Picture 4">
            <a:extLst>
              <a:ext uri="{FF2B5EF4-FFF2-40B4-BE49-F238E27FC236}">
                <a16:creationId xmlns:a16="http://schemas.microsoft.com/office/drawing/2014/main" id="{90577922-F961-D4A0-2863-28F64A0A8D0F}"/>
              </a:ext>
            </a:extLst>
          </p:cNvPr>
          <p:cNvPicPr>
            <a:picLocks noChangeAspect="1"/>
          </p:cNvPicPr>
          <p:nvPr/>
        </p:nvPicPr>
        <p:blipFill>
          <a:blip r:embed="rId2">
            <a:extLst>
              <a:ext uri="{28A0092B-C50C-407E-A947-70E740481C1C}">
                <a14:useLocalDpi xmlns:a14="http://schemas.microsoft.com/office/drawing/2010/main" val="0"/>
              </a:ext>
            </a:extLst>
          </a:blip>
          <a:srcRect t="6542" b="10883"/>
          <a:stretch/>
        </p:blipFill>
        <p:spPr>
          <a:xfrm>
            <a:off x="5655549" y="872926"/>
            <a:ext cx="3151262" cy="2602160"/>
          </a:xfrm>
          <a:prstGeom prst="rect">
            <a:avLst/>
          </a:prstGeom>
        </p:spPr>
      </p:pic>
      <p:sp>
        <p:nvSpPr>
          <p:cNvPr id="6" name="Rectangle 1">
            <a:extLst>
              <a:ext uri="{FF2B5EF4-FFF2-40B4-BE49-F238E27FC236}">
                <a16:creationId xmlns:a16="http://schemas.microsoft.com/office/drawing/2014/main" id="{36A78080-F3DD-60BD-E931-191D4022DB3B}"/>
              </a:ext>
            </a:extLst>
          </p:cNvPr>
          <p:cNvSpPr>
            <a:spLocks noChangeArrowheads="1"/>
          </p:cNvSpPr>
          <p:nvPr/>
        </p:nvSpPr>
        <p:spPr bwMode="auto">
          <a:xfrm>
            <a:off x="0" y="-28960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F1CC33FA-17A0-8AE1-E97C-EC853B1778DF}"/>
              </a:ext>
            </a:extLst>
          </p:cNvPr>
          <p:cNvSpPr txBox="1"/>
          <p:nvPr/>
        </p:nvSpPr>
        <p:spPr>
          <a:xfrm>
            <a:off x="311977" y="1042864"/>
            <a:ext cx="5251426" cy="560153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Arial" panose="020B0604020202020204" pitchFamily="34" charset="0"/>
              </a:rPr>
              <a:t>PINS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GPIO Pins</a:t>
            </a:r>
            <a:r>
              <a:rPr kumimoji="0" lang="en-US" altLang="en-US" sz="2400" b="0" i="0" u="none" strike="noStrike" cap="none" normalizeH="0" baseline="0" dirty="0">
                <a:ln>
                  <a:noFill/>
                </a:ln>
                <a:solidFill>
                  <a:schemeClr val="tx1"/>
                </a:solidFill>
                <a:effectLst/>
                <a:latin typeface="Arial" panose="020B0604020202020204" pitchFamily="34" charset="0"/>
              </a:rPr>
              <a:t>: The ESP32 has 34 GPIO pins, which are versatile and can be used for digital input, output, PWM, and more.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Analog Pins</a:t>
            </a:r>
            <a:r>
              <a:rPr kumimoji="0" lang="en-US" altLang="en-US" sz="2400" b="0" i="0" u="none" strike="noStrike" cap="none" normalizeH="0" baseline="0" dirty="0">
                <a:ln>
                  <a:noFill/>
                </a:ln>
                <a:solidFill>
                  <a:schemeClr val="tx1"/>
                </a:solidFill>
                <a:effectLst/>
                <a:latin typeface="Arial" panose="020B0604020202020204" pitchFamily="34" charset="0"/>
              </a:rPr>
              <a:t>: It offers up to 18 analog input pins (ADC), allowing the measurement of analog signals with a 12-bit resolution.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Special Function Pins</a:t>
            </a:r>
            <a:r>
              <a:rPr kumimoji="0" lang="en-US" altLang="en-US" sz="2400" b="0" i="0" u="none" strike="noStrike" cap="none" normalizeH="0" baseline="0" dirty="0">
                <a:ln>
                  <a:noFill/>
                </a:ln>
                <a:solidFill>
                  <a:schemeClr val="tx1"/>
                </a:solidFill>
                <a:effectLst/>
                <a:latin typeface="Arial" panose="020B0604020202020204" pitchFamily="34" charset="0"/>
              </a:rPr>
              <a:t>: Certain pins support specific functions like SPI, I2C, UART, and DAC, enabling flexible communication with peripherals.</a:t>
            </a:r>
          </a:p>
        </p:txBody>
      </p:sp>
      <p:pic>
        <p:nvPicPr>
          <p:cNvPr id="11" name="Picture 10">
            <a:extLst>
              <a:ext uri="{FF2B5EF4-FFF2-40B4-BE49-F238E27FC236}">
                <a16:creationId xmlns:a16="http://schemas.microsoft.com/office/drawing/2014/main" id="{8F848628-CB48-975F-A8A3-859AFFFF0F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0152" y="3822896"/>
            <a:ext cx="2669940" cy="2167041"/>
          </a:xfrm>
          <a:prstGeom prst="rect">
            <a:avLst/>
          </a:prstGeom>
        </p:spPr>
      </p:pic>
    </p:spTree>
    <p:extLst>
      <p:ext uri="{BB962C8B-B14F-4D97-AF65-F5344CB8AC3E}">
        <p14:creationId xmlns:p14="http://schemas.microsoft.com/office/powerpoint/2010/main" val="2544030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0B7487-A7F4-233B-A3D1-36B269EDB797}"/>
              </a:ext>
            </a:extLst>
          </p:cNvPr>
          <p:cNvSpPr>
            <a:spLocks noGrp="1"/>
          </p:cNvSpPr>
          <p:nvPr>
            <p:ph type="sldNum" sz="quarter" idx="12"/>
          </p:nvPr>
        </p:nvSpPr>
        <p:spPr>
          <a:xfrm>
            <a:off x="7740352" y="6167045"/>
            <a:ext cx="936104" cy="554431"/>
          </a:xfrm>
          <a:solidFill>
            <a:schemeClr val="accent1">
              <a:lumMod val="20000"/>
              <a:lumOff val="80000"/>
            </a:schemeClr>
          </a:solidFill>
        </p:spPr>
        <p:txBody>
          <a:bodyPr/>
          <a:lstStyle/>
          <a:p>
            <a:fld id="{FA9B29F4-E192-40DF-B386-AC3CEBCCB5A5}" type="slidenum">
              <a:rPr lang="en-IN" sz="4400" smtClean="0"/>
              <a:t>17</a:t>
            </a:fld>
            <a:endParaRPr lang="en-IN" sz="4400" dirty="0"/>
          </a:p>
        </p:txBody>
      </p:sp>
      <p:sp>
        <p:nvSpPr>
          <p:cNvPr id="3" name="TextBox 2">
            <a:extLst>
              <a:ext uri="{FF2B5EF4-FFF2-40B4-BE49-F238E27FC236}">
                <a16:creationId xmlns:a16="http://schemas.microsoft.com/office/drawing/2014/main" id="{67B1CF93-BA07-A1EA-BC73-97D56B4AC5C6}"/>
              </a:ext>
            </a:extLst>
          </p:cNvPr>
          <p:cNvSpPr txBox="1"/>
          <p:nvPr/>
        </p:nvSpPr>
        <p:spPr>
          <a:xfrm>
            <a:off x="395536" y="332657"/>
            <a:ext cx="3096344" cy="646331"/>
          </a:xfrm>
          <a:prstGeom prst="rect">
            <a:avLst/>
          </a:prstGeom>
          <a:noFill/>
        </p:spPr>
        <p:txBody>
          <a:bodyPr wrap="square" rtlCol="0">
            <a:spAutoFit/>
          </a:bodyPr>
          <a:lstStyle/>
          <a:p>
            <a:r>
              <a:rPr lang="en-US" sz="3600" b="1" dirty="0">
                <a:latin typeface="Arial Black" panose="020B0A04020102020204" pitchFamily="34" charset="0"/>
              </a:rPr>
              <a:t>CIRCUIT</a:t>
            </a:r>
            <a:endParaRPr lang="en-IN" sz="3600" b="1" dirty="0">
              <a:latin typeface="Arial Black" panose="020B0A04020102020204" pitchFamily="34" charset="0"/>
            </a:endParaRPr>
          </a:p>
        </p:txBody>
      </p:sp>
      <p:pic>
        <p:nvPicPr>
          <p:cNvPr id="5" name="Picture 4">
            <a:extLst>
              <a:ext uri="{FF2B5EF4-FFF2-40B4-BE49-F238E27FC236}">
                <a16:creationId xmlns:a16="http://schemas.microsoft.com/office/drawing/2014/main" id="{BE41D7AE-C452-7465-ED19-E9CA86A2D8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4010" y="655822"/>
            <a:ext cx="4320350" cy="2312062"/>
          </a:xfrm>
          <a:prstGeom prst="rect">
            <a:avLst/>
          </a:prstGeom>
        </p:spPr>
      </p:pic>
      <p:graphicFrame>
        <p:nvGraphicFramePr>
          <p:cNvPr id="4" name="Table 3">
            <a:extLst>
              <a:ext uri="{FF2B5EF4-FFF2-40B4-BE49-F238E27FC236}">
                <a16:creationId xmlns:a16="http://schemas.microsoft.com/office/drawing/2014/main" id="{9DF13A51-1BBE-F652-7914-EBEB9C7CBB1C}"/>
              </a:ext>
            </a:extLst>
          </p:cNvPr>
          <p:cNvGraphicFramePr>
            <a:graphicFrameLocks noGrp="1"/>
          </p:cNvGraphicFramePr>
          <p:nvPr>
            <p:extLst>
              <p:ext uri="{D42A27DB-BD31-4B8C-83A1-F6EECF244321}">
                <p14:modId xmlns:p14="http://schemas.microsoft.com/office/powerpoint/2010/main" val="610547098"/>
              </p:ext>
            </p:extLst>
          </p:nvPr>
        </p:nvGraphicFramePr>
        <p:xfrm>
          <a:off x="467544" y="1263864"/>
          <a:ext cx="4032448" cy="5180406"/>
        </p:xfrm>
        <a:graphic>
          <a:graphicData uri="http://schemas.openxmlformats.org/drawingml/2006/table">
            <a:tbl>
              <a:tblPr>
                <a:tableStyleId>{08FB837D-C827-4EFA-A057-4D05807E0F7C}</a:tableStyleId>
              </a:tblPr>
              <a:tblGrid>
                <a:gridCol w="2027050">
                  <a:extLst>
                    <a:ext uri="{9D8B030D-6E8A-4147-A177-3AD203B41FA5}">
                      <a16:colId xmlns:a16="http://schemas.microsoft.com/office/drawing/2014/main" val="3427926038"/>
                    </a:ext>
                  </a:extLst>
                </a:gridCol>
                <a:gridCol w="2005398">
                  <a:extLst>
                    <a:ext uri="{9D8B030D-6E8A-4147-A177-3AD203B41FA5}">
                      <a16:colId xmlns:a16="http://schemas.microsoft.com/office/drawing/2014/main" val="2951678629"/>
                    </a:ext>
                  </a:extLst>
                </a:gridCol>
              </a:tblGrid>
              <a:tr h="331555">
                <a:tc>
                  <a:txBody>
                    <a:bodyPr/>
                    <a:lstStyle/>
                    <a:p>
                      <a:r>
                        <a:rPr lang="en-IN" sz="2000" b="1" dirty="0"/>
                        <a:t>AD8232 Pin</a:t>
                      </a:r>
                      <a:endParaRPr lang="en-IN" sz="2000" dirty="0"/>
                    </a:p>
                  </a:txBody>
                  <a:tcPr anchor="ctr">
                    <a:solidFill>
                      <a:schemeClr val="accent1"/>
                    </a:solidFill>
                  </a:tcPr>
                </a:tc>
                <a:tc>
                  <a:txBody>
                    <a:bodyPr/>
                    <a:lstStyle/>
                    <a:p>
                      <a:r>
                        <a:rPr lang="en-IN" sz="2000" b="1" dirty="0"/>
                        <a:t>ESP32 Pin</a:t>
                      </a:r>
                      <a:endParaRPr lang="en-IN" sz="2000" dirty="0"/>
                    </a:p>
                  </a:txBody>
                  <a:tcPr anchor="ctr">
                    <a:solidFill>
                      <a:schemeClr val="accent1"/>
                    </a:solidFill>
                  </a:tcPr>
                </a:tc>
                <a:extLst>
                  <a:ext uri="{0D108BD9-81ED-4DB2-BD59-A6C34878D82A}">
                    <a16:rowId xmlns:a16="http://schemas.microsoft.com/office/drawing/2014/main" val="3572784525"/>
                  </a:ext>
                </a:extLst>
              </a:tr>
              <a:tr h="331555">
                <a:tc>
                  <a:txBody>
                    <a:bodyPr/>
                    <a:lstStyle/>
                    <a:p>
                      <a:r>
                        <a:rPr lang="en-IN" sz="2000" b="1" dirty="0"/>
                        <a:t>GND</a:t>
                      </a:r>
                      <a:endParaRPr lang="en-IN" sz="2000" dirty="0"/>
                    </a:p>
                  </a:txBody>
                  <a:tcPr anchor="ctr"/>
                </a:tc>
                <a:tc>
                  <a:txBody>
                    <a:bodyPr/>
                    <a:lstStyle/>
                    <a:p>
                      <a:r>
                        <a:rPr lang="en-IN" sz="2000" b="1" dirty="0"/>
                        <a:t>GND</a:t>
                      </a:r>
                      <a:endParaRPr lang="en-IN" sz="2000" dirty="0"/>
                    </a:p>
                  </a:txBody>
                  <a:tcPr anchor="ctr"/>
                </a:tc>
                <a:extLst>
                  <a:ext uri="{0D108BD9-81ED-4DB2-BD59-A6C34878D82A}">
                    <a16:rowId xmlns:a16="http://schemas.microsoft.com/office/drawing/2014/main" val="2462111202"/>
                  </a:ext>
                </a:extLst>
              </a:tr>
              <a:tr h="331555">
                <a:tc>
                  <a:txBody>
                    <a:bodyPr/>
                    <a:lstStyle/>
                    <a:p>
                      <a:r>
                        <a:rPr lang="en-IN" sz="2000" b="1"/>
                        <a:t>3.3V</a:t>
                      </a:r>
                      <a:endParaRPr lang="en-IN" sz="2000"/>
                    </a:p>
                  </a:txBody>
                  <a:tcPr anchor="ctr"/>
                </a:tc>
                <a:tc>
                  <a:txBody>
                    <a:bodyPr/>
                    <a:lstStyle/>
                    <a:p>
                      <a:r>
                        <a:rPr lang="en-IN" sz="2000" b="1" dirty="0"/>
                        <a:t>3.3V</a:t>
                      </a:r>
                      <a:endParaRPr lang="en-IN" sz="2000" dirty="0"/>
                    </a:p>
                  </a:txBody>
                  <a:tcPr anchor="ctr"/>
                </a:tc>
                <a:extLst>
                  <a:ext uri="{0D108BD9-81ED-4DB2-BD59-A6C34878D82A}">
                    <a16:rowId xmlns:a16="http://schemas.microsoft.com/office/drawing/2014/main" val="3956256293"/>
                  </a:ext>
                </a:extLst>
              </a:tr>
              <a:tr h="331555">
                <a:tc>
                  <a:txBody>
                    <a:bodyPr/>
                    <a:lstStyle/>
                    <a:p>
                      <a:r>
                        <a:rPr lang="en-IN" sz="2000" b="1"/>
                        <a:t>OUTPUT</a:t>
                      </a:r>
                      <a:endParaRPr lang="en-IN" sz="2000"/>
                    </a:p>
                  </a:txBody>
                  <a:tcPr anchor="ctr"/>
                </a:tc>
                <a:tc>
                  <a:txBody>
                    <a:bodyPr/>
                    <a:lstStyle/>
                    <a:p>
                      <a:r>
                        <a:rPr lang="en-IN" sz="2000" b="1" dirty="0"/>
                        <a:t>GPIO36</a:t>
                      </a:r>
                      <a:endParaRPr lang="en-IN" sz="2000" dirty="0"/>
                    </a:p>
                  </a:txBody>
                  <a:tcPr anchor="ctr"/>
                </a:tc>
                <a:extLst>
                  <a:ext uri="{0D108BD9-81ED-4DB2-BD59-A6C34878D82A}">
                    <a16:rowId xmlns:a16="http://schemas.microsoft.com/office/drawing/2014/main" val="2369682169"/>
                  </a:ext>
                </a:extLst>
              </a:tr>
              <a:tr h="586598">
                <a:tc>
                  <a:txBody>
                    <a:bodyPr/>
                    <a:lstStyle/>
                    <a:p>
                      <a:r>
                        <a:rPr lang="en-IN" sz="2000" b="1" dirty="0"/>
                        <a:t>LO+</a:t>
                      </a:r>
                      <a:endParaRPr lang="en-IN" sz="2000" dirty="0"/>
                    </a:p>
                  </a:txBody>
                  <a:tcPr anchor="ctr"/>
                </a:tc>
                <a:tc>
                  <a:txBody>
                    <a:bodyPr/>
                    <a:lstStyle/>
                    <a:p>
                      <a:r>
                        <a:rPr lang="en-IN" sz="2000" b="1" dirty="0"/>
                        <a:t>GPIO14</a:t>
                      </a:r>
                      <a:r>
                        <a:rPr lang="en-IN" sz="2000" dirty="0"/>
                        <a:t> (Optional)</a:t>
                      </a:r>
                    </a:p>
                  </a:txBody>
                  <a:tcPr anchor="ctr"/>
                </a:tc>
                <a:extLst>
                  <a:ext uri="{0D108BD9-81ED-4DB2-BD59-A6C34878D82A}">
                    <a16:rowId xmlns:a16="http://schemas.microsoft.com/office/drawing/2014/main" val="1397156709"/>
                  </a:ext>
                </a:extLst>
              </a:tr>
              <a:tr h="586598">
                <a:tc>
                  <a:txBody>
                    <a:bodyPr/>
                    <a:lstStyle/>
                    <a:p>
                      <a:r>
                        <a:rPr lang="en-IN" sz="2000" b="1"/>
                        <a:t>LO-</a:t>
                      </a:r>
                      <a:endParaRPr lang="en-IN" sz="2000"/>
                    </a:p>
                  </a:txBody>
                  <a:tcPr anchor="ctr"/>
                </a:tc>
                <a:tc>
                  <a:txBody>
                    <a:bodyPr/>
                    <a:lstStyle/>
                    <a:p>
                      <a:r>
                        <a:rPr lang="en-IN" sz="2000" b="1" dirty="0"/>
                        <a:t>GPIO12</a:t>
                      </a:r>
                      <a:r>
                        <a:rPr lang="en-IN" sz="2000" dirty="0"/>
                        <a:t> (Optional)</a:t>
                      </a:r>
                    </a:p>
                  </a:txBody>
                  <a:tcPr anchor="ctr"/>
                </a:tc>
                <a:extLst>
                  <a:ext uri="{0D108BD9-81ED-4DB2-BD59-A6C34878D82A}">
                    <a16:rowId xmlns:a16="http://schemas.microsoft.com/office/drawing/2014/main" val="1567138009"/>
                  </a:ext>
                </a:extLst>
              </a:tr>
              <a:tr h="1096683">
                <a:tc>
                  <a:txBody>
                    <a:bodyPr/>
                    <a:lstStyle/>
                    <a:p>
                      <a:r>
                        <a:rPr lang="en-IN" sz="2000" b="1"/>
                        <a:t>IN+</a:t>
                      </a:r>
                      <a:endParaRPr lang="en-IN" sz="2000"/>
                    </a:p>
                  </a:txBody>
                  <a:tcPr anchor="ctr"/>
                </a:tc>
                <a:tc>
                  <a:txBody>
                    <a:bodyPr/>
                    <a:lstStyle/>
                    <a:p>
                      <a:r>
                        <a:rPr lang="en-IN" sz="2000" b="1" dirty="0"/>
                        <a:t>ECG electrode (positive lead)</a:t>
                      </a:r>
                      <a:endParaRPr lang="en-IN" sz="2000" dirty="0"/>
                    </a:p>
                  </a:txBody>
                  <a:tcPr anchor="ctr"/>
                </a:tc>
                <a:extLst>
                  <a:ext uri="{0D108BD9-81ED-4DB2-BD59-A6C34878D82A}">
                    <a16:rowId xmlns:a16="http://schemas.microsoft.com/office/drawing/2014/main" val="1300408827"/>
                  </a:ext>
                </a:extLst>
              </a:tr>
              <a:tr h="1096683">
                <a:tc>
                  <a:txBody>
                    <a:bodyPr/>
                    <a:lstStyle/>
                    <a:p>
                      <a:r>
                        <a:rPr lang="en-IN" sz="2000" b="1"/>
                        <a:t>IN-</a:t>
                      </a:r>
                      <a:endParaRPr lang="en-IN" sz="2000"/>
                    </a:p>
                  </a:txBody>
                  <a:tcPr anchor="ctr"/>
                </a:tc>
                <a:tc>
                  <a:txBody>
                    <a:bodyPr/>
                    <a:lstStyle/>
                    <a:p>
                      <a:r>
                        <a:rPr lang="en-IN" sz="2000" b="1" dirty="0"/>
                        <a:t>ECG electrode (negative lead)</a:t>
                      </a:r>
                      <a:endParaRPr lang="en-IN" sz="2000" dirty="0"/>
                    </a:p>
                  </a:txBody>
                  <a:tcPr anchor="ctr"/>
                </a:tc>
                <a:extLst>
                  <a:ext uri="{0D108BD9-81ED-4DB2-BD59-A6C34878D82A}">
                    <a16:rowId xmlns:a16="http://schemas.microsoft.com/office/drawing/2014/main" val="3481913157"/>
                  </a:ext>
                </a:extLst>
              </a:tr>
            </a:tbl>
          </a:graphicData>
        </a:graphic>
      </p:graphicFrame>
      <p:pic>
        <p:nvPicPr>
          <p:cNvPr id="7" name="Picture 6">
            <a:extLst>
              <a:ext uri="{FF2B5EF4-FFF2-40B4-BE49-F238E27FC236}">
                <a16:creationId xmlns:a16="http://schemas.microsoft.com/office/drawing/2014/main" id="{F617360F-94AB-0568-F828-126163AA00A1}"/>
              </a:ext>
            </a:extLst>
          </p:cNvPr>
          <p:cNvPicPr>
            <a:picLocks noChangeAspect="1"/>
          </p:cNvPicPr>
          <p:nvPr/>
        </p:nvPicPr>
        <p:blipFill>
          <a:blip r:embed="rId3" cstate="print">
            <a:extLst>
              <a:ext uri="{28A0092B-C50C-407E-A947-70E740481C1C}">
                <a14:useLocalDpi xmlns:a14="http://schemas.microsoft.com/office/drawing/2010/main" val="0"/>
              </a:ext>
            </a:extLst>
          </a:blip>
          <a:srcRect l="10226" t="10728" r="11801" b="7096"/>
          <a:stretch/>
        </p:blipFill>
        <p:spPr>
          <a:xfrm>
            <a:off x="4999225" y="3178138"/>
            <a:ext cx="3564904" cy="2817859"/>
          </a:xfrm>
          <a:prstGeom prst="rect">
            <a:avLst/>
          </a:prstGeom>
        </p:spPr>
      </p:pic>
    </p:spTree>
    <p:extLst>
      <p:ext uri="{BB962C8B-B14F-4D97-AF65-F5344CB8AC3E}">
        <p14:creationId xmlns:p14="http://schemas.microsoft.com/office/powerpoint/2010/main" val="3431694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BE353-085D-BCF5-551E-73198E94FC00}"/>
              </a:ext>
            </a:extLst>
          </p:cNvPr>
          <p:cNvSpPr>
            <a:spLocks noGrp="1"/>
          </p:cNvSpPr>
          <p:nvPr>
            <p:ph type="title"/>
          </p:nvPr>
        </p:nvSpPr>
        <p:spPr>
          <a:xfrm>
            <a:off x="251520" y="260648"/>
            <a:ext cx="3096344" cy="720080"/>
          </a:xfrm>
        </p:spPr>
        <p:txBody>
          <a:bodyPr>
            <a:normAutofit/>
          </a:bodyPr>
          <a:lstStyle/>
          <a:p>
            <a:r>
              <a:rPr lang="en-US" sz="3600" b="1" dirty="0">
                <a:latin typeface="Arial Black" panose="020B0A04020102020204" pitchFamily="34" charset="0"/>
              </a:rPr>
              <a:t>Flowchart</a:t>
            </a:r>
            <a:endParaRPr lang="en-IN" sz="3600" b="1" dirty="0">
              <a:latin typeface="Arial Black" panose="020B0A04020102020204" pitchFamily="34" charset="0"/>
            </a:endParaRPr>
          </a:p>
        </p:txBody>
      </p:sp>
      <p:sp>
        <p:nvSpPr>
          <p:cNvPr id="4" name="Slide Number Placeholder 3">
            <a:extLst>
              <a:ext uri="{FF2B5EF4-FFF2-40B4-BE49-F238E27FC236}">
                <a16:creationId xmlns:a16="http://schemas.microsoft.com/office/drawing/2014/main" id="{CA50A99D-A3B5-D045-D5B3-D04B82F74C84}"/>
              </a:ext>
            </a:extLst>
          </p:cNvPr>
          <p:cNvSpPr>
            <a:spLocks noGrp="1"/>
          </p:cNvSpPr>
          <p:nvPr>
            <p:ph type="sldNum" sz="quarter" idx="12"/>
          </p:nvPr>
        </p:nvSpPr>
        <p:spPr>
          <a:xfrm>
            <a:off x="7918684" y="6021289"/>
            <a:ext cx="829780" cy="700188"/>
          </a:xfrm>
          <a:solidFill>
            <a:schemeClr val="accent1">
              <a:lumMod val="20000"/>
              <a:lumOff val="80000"/>
            </a:schemeClr>
          </a:solidFill>
        </p:spPr>
        <p:txBody>
          <a:bodyPr/>
          <a:lstStyle/>
          <a:p>
            <a:fld id="{FA9B29F4-E192-40DF-B386-AC3CEBCCB5A5}" type="slidenum">
              <a:rPr lang="en-IN" sz="4400" smtClean="0"/>
              <a:t>18</a:t>
            </a:fld>
            <a:endParaRPr lang="en-IN" sz="4400" dirty="0"/>
          </a:p>
        </p:txBody>
      </p:sp>
      <p:pic>
        <p:nvPicPr>
          <p:cNvPr id="8" name="Picture 7">
            <a:extLst>
              <a:ext uri="{FF2B5EF4-FFF2-40B4-BE49-F238E27FC236}">
                <a16:creationId xmlns:a16="http://schemas.microsoft.com/office/drawing/2014/main" id="{90863027-59BB-562A-8277-2C3A4F26B830}"/>
              </a:ext>
            </a:extLst>
          </p:cNvPr>
          <p:cNvPicPr>
            <a:picLocks noChangeAspect="1"/>
          </p:cNvPicPr>
          <p:nvPr/>
        </p:nvPicPr>
        <p:blipFill>
          <a:blip r:embed="rId2"/>
          <a:stretch>
            <a:fillRect/>
          </a:stretch>
        </p:blipFill>
        <p:spPr>
          <a:xfrm>
            <a:off x="989857" y="1401936"/>
            <a:ext cx="3294112" cy="4941168"/>
          </a:xfrm>
          <a:prstGeom prst="rect">
            <a:avLst/>
          </a:prstGeom>
        </p:spPr>
      </p:pic>
      <p:pic>
        <p:nvPicPr>
          <p:cNvPr id="11" name="Picture 10">
            <a:extLst>
              <a:ext uri="{FF2B5EF4-FFF2-40B4-BE49-F238E27FC236}">
                <a16:creationId xmlns:a16="http://schemas.microsoft.com/office/drawing/2014/main" id="{76178A4F-68B5-B427-D689-8D859C5F8DFE}"/>
              </a:ext>
            </a:extLst>
          </p:cNvPr>
          <p:cNvPicPr>
            <a:picLocks noChangeAspect="1"/>
          </p:cNvPicPr>
          <p:nvPr/>
        </p:nvPicPr>
        <p:blipFill>
          <a:blip r:embed="rId3"/>
          <a:stretch>
            <a:fillRect/>
          </a:stretch>
        </p:blipFill>
        <p:spPr>
          <a:xfrm>
            <a:off x="4211960" y="1401936"/>
            <a:ext cx="3294112" cy="4941168"/>
          </a:xfrm>
          <a:prstGeom prst="rect">
            <a:avLst/>
          </a:prstGeom>
        </p:spPr>
      </p:pic>
    </p:spTree>
    <p:extLst>
      <p:ext uri="{BB962C8B-B14F-4D97-AF65-F5344CB8AC3E}">
        <p14:creationId xmlns:p14="http://schemas.microsoft.com/office/powerpoint/2010/main" val="1364742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88ED6-3AC2-7019-000E-FB9F878D8AC8}"/>
              </a:ext>
            </a:extLst>
          </p:cNvPr>
          <p:cNvSpPr>
            <a:spLocks noGrp="1"/>
          </p:cNvSpPr>
          <p:nvPr>
            <p:ph type="title"/>
          </p:nvPr>
        </p:nvSpPr>
        <p:spPr>
          <a:xfrm>
            <a:off x="264816" y="184666"/>
            <a:ext cx="1642888" cy="687610"/>
          </a:xfrm>
        </p:spPr>
        <p:txBody>
          <a:bodyPr>
            <a:normAutofit/>
          </a:bodyPr>
          <a:lstStyle/>
          <a:p>
            <a:r>
              <a:rPr lang="en-US" sz="3600" b="1" dirty="0">
                <a:latin typeface="Arial Black" panose="020B0A04020102020204" pitchFamily="34" charset="0"/>
                <a:cs typeface="Times New Roman" panose="02020603050405020304" pitchFamily="18" charset="0"/>
              </a:rPr>
              <a:t>Code</a:t>
            </a:r>
            <a:endParaRPr lang="en-IN" sz="3600" b="1" dirty="0">
              <a:latin typeface="Arial Black" panose="020B0A040201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BD94FA4-181B-1C6D-F87C-9A1F102F936A}"/>
              </a:ext>
            </a:extLst>
          </p:cNvPr>
          <p:cNvSpPr>
            <a:spLocks noGrp="1"/>
          </p:cNvSpPr>
          <p:nvPr>
            <p:ph type="sldNum" sz="quarter" idx="12"/>
          </p:nvPr>
        </p:nvSpPr>
        <p:spPr>
          <a:xfrm>
            <a:off x="8172400" y="5949281"/>
            <a:ext cx="765310" cy="772196"/>
          </a:xfrm>
          <a:solidFill>
            <a:schemeClr val="accent1">
              <a:lumMod val="20000"/>
              <a:lumOff val="80000"/>
            </a:schemeClr>
          </a:solidFill>
        </p:spPr>
        <p:txBody>
          <a:bodyPr/>
          <a:lstStyle/>
          <a:p>
            <a:fld id="{FA9B29F4-E192-40DF-B386-AC3CEBCCB5A5}" type="slidenum">
              <a:rPr lang="en-IN" sz="4400" smtClean="0"/>
              <a:t>19</a:t>
            </a:fld>
            <a:endParaRPr lang="en-IN" sz="4400" dirty="0"/>
          </a:p>
        </p:txBody>
      </p:sp>
      <p:sp>
        <p:nvSpPr>
          <p:cNvPr id="8" name="TextBox 7">
            <a:extLst>
              <a:ext uri="{FF2B5EF4-FFF2-40B4-BE49-F238E27FC236}">
                <a16:creationId xmlns:a16="http://schemas.microsoft.com/office/drawing/2014/main" id="{D8B5A044-D2AC-556E-7D3B-61E98D83EC81}"/>
              </a:ext>
            </a:extLst>
          </p:cNvPr>
          <p:cNvSpPr txBox="1"/>
          <p:nvPr/>
        </p:nvSpPr>
        <p:spPr>
          <a:xfrm>
            <a:off x="166030" y="980728"/>
            <a:ext cx="8771680" cy="5262979"/>
          </a:xfrm>
          <a:prstGeom prst="rect">
            <a:avLst/>
          </a:prstGeom>
          <a:noFill/>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err="1">
                <a:ln>
                  <a:noFill/>
                </a:ln>
                <a:solidFill>
                  <a:schemeClr val="tx1"/>
                </a:solidFill>
                <a:effectLst/>
                <a:latin typeface="Arial" panose="020B0604020202020204" pitchFamily="34" charset="0"/>
              </a:rPr>
              <a:t>WiFi</a:t>
            </a:r>
            <a:r>
              <a:rPr kumimoji="0" lang="en-US" altLang="en-US" sz="2400" b="1" i="0" u="none" strike="noStrike" cap="none" normalizeH="0" baseline="0" dirty="0">
                <a:ln>
                  <a:noFill/>
                </a:ln>
                <a:solidFill>
                  <a:schemeClr val="tx1"/>
                </a:solidFill>
                <a:effectLst/>
                <a:latin typeface="Arial" panose="020B0604020202020204" pitchFamily="34" charset="0"/>
              </a:rPr>
              <a:t> and MQTT Setup</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The code connects the ESP32 to a </a:t>
            </a:r>
            <a:r>
              <a:rPr kumimoji="0" lang="en-US" altLang="en-US" sz="2400" b="0" i="0" u="none" strike="noStrike" cap="none" normalizeH="0" baseline="0" dirty="0" err="1">
                <a:ln>
                  <a:noFill/>
                </a:ln>
                <a:solidFill>
                  <a:schemeClr val="tx1"/>
                </a:solidFill>
                <a:effectLst/>
                <a:latin typeface="Arial" panose="020B0604020202020204" pitchFamily="34" charset="0"/>
              </a:rPr>
              <a:t>WiFi</a:t>
            </a:r>
            <a:r>
              <a:rPr kumimoji="0" lang="en-US" altLang="en-US" sz="2400" b="0" i="0" u="none" strike="noStrike" cap="none" normalizeH="0" baseline="0" dirty="0">
                <a:ln>
                  <a:noFill/>
                </a:ln>
                <a:solidFill>
                  <a:schemeClr val="tx1"/>
                </a:solidFill>
                <a:effectLst/>
                <a:latin typeface="Arial" panose="020B0604020202020204" pitchFamily="34" charset="0"/>
              </a:rPr>
              <a:t> network and sets up MQTT to communicate with the </a:t>
            </a:r>
            <a:r>
              <a:rPr kumimoji="0" lang="en-US" altLang="en-US" sz="2400" b="0" i="0" u="none" strike="noStrike" cap="none" normalizeH="0" baseline="0" dirty="0" err="1">
                <a:ln>
                  <a:noFill/>
                </a:ln>
                <a:solidFill>
                  <a:schemeClr val="tx1"/>
                </a:solidFill>
                <a:effectLst/>
                <a:latin typeface="Arial" panose="020B0604020202020204" pitchFamily="34" charset="0"/>
              </a:rPr>
              <a:t>Ubidots</a:t>
            </a:r>
            <a:r>
              <a:rPr kumimoji="0" lang="en-US" altLang="en-US" sz="2400" b="0" i="0" u="none" strike="noStrike" cap="none" normalizeH="0" baseline="0" dirty="0">
                <a:ln>
                  <a:noFill/>
                </a:ln>
                <a:solidFill>
                  <a:schemeClr val="tx1"/>
                </a:solidFill>
                <a:effectLst/>
                <a:latin typeface="Arial" panose="020B0604020202020204" pitchFamily="34" charset="0"/>
              </a:rPr>
              <a:t> IoT cloud platform.</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ECG Data Reading and Timestamping</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It reads analog ECG data from the AD8232 sensor and uses NTP to add accurate timestamps to each reading.</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Payload Formatting and Publishing</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ECG data is formatted into a JSON payload and published to </a:t>
            </a:r>
            <a:r>
              <a:rPr kumimoji="0" lang="en-US" altLang="en-US" sz="2400" b="0" i="0" u="none" strike="noStrike" cap="none" normalizeH="0" baseline="0" dirty="0" err="1">
                <a:ln>
                  <a:noFill/>
                </a:ln>
                <a:solidFill>
                  <a:schemeClr val="tx1"/>
                </a:solidFill>
                <a:effectLst/>
                <a:latin typeface="Arial" panose="020B0604020202020204" pitchFamily="34" charset="0"/>
              </a:rPr>
              <a:t>Ubidots</a:t>
            </a:r>
            <a:r>
              <a:rPr kumimoji="0" lang="en-US" altLang="en-US" sz="2400" b="0" i="0" u="none" strike="noStrike" cap="none" normalizeH="0" baseline="0" dirty="0">
                <a:ln>
                  <a:noFill/>
                </a:ln>
                <a:solidFill>
                  <a:schemeClr val="tx1"/>
                </a:solidFill>
                <a:effectLst/>
                <a:latin typeface="Arial" panose="020B0604020202020204" pitchFamily="34" charset="0"/>
              </a:rPr>
              <a:t> using the MQTT protocol for cloud visualization and analysis.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Auto-Reconnect and Serial Output</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0" u="none" strike="noStrike" cap="none" normalizeH="0" baseline="0" dirty="0">
                <a:ln>
                  <a:noFill/>
                </a:ln>
                <a:solidFill>
                  <a:schemeClr val="tx1"/>
                </a:solidFill>
                <a:effectLst/>
                <a:latin typeface="Arial" panose="020B0604020202020204" pitchFamily="34" charset="0"/>
              </a:rPr>
              <a:t>Includes functions to auto-reconnect if </a:t>
            </a:r>
            <a:r>
              <a:rPr kumimoji="0" lang="en-US" altLang="en-US" sz="2400" b="0" i="0" u="none" strike="noStrike" cap="none" normalizeH="0" baseline="0" dirty="0" err="1">
                <a:ln>
                  <a:noFill/>
                </a:ln>
                <a:solidFill>
                  <a:schemeClr val="tx1"/>
                </a:solidFill>
                <a:effectLst/>
                <a:latin typeface="Arial" panose="020B0604020202020204" pitchFamily="34" charset="0"/>
              </a:rPr>
              <a:t>WiFi</a:t>
            </a:r>
            <a:r>
              <a:rPr kumimoji="0" lang="en-US" altLang="en-US" sz="2400" b="0" i="0" u="none" strike="noStrike" cap="none" normalizeH="0" baseline="0" dirty="0">
                <a:ln>
                  <a:noFill/>
                </a:ln>
                <a:solidFill>
                  <a:schemeClr val="tx1"/>
                </a:solidFill>
                <a:effectLst/>
                <a:latin typeface="Arial" panose="020B0604020202020204" pitchFamily="34" charset="0"/>
              </a:rPr>
              <a:t> or MQTT disconnects and prints debug info to the Serial Monitor for troubleshooting.</a:t>
            </a:r>
          </a:p>
        </p:txBody>
      </p:sp>
    </p:spTree>
    <p:extLst>
      <p:ext uri="{BB962C8B-B14F-4D97-AF65-F5344CB8AC3E}">
        <p14:creationId xmlns:p14="http://schemas.microsoft.com/office/powerpoint/2010/main" val="58350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3096344" cy="889073"/>
          </a:xfrm>
        </p:spPr>
        <p:txBody>
          <a:bodyPr>
            <a:normAutofit/>
          </a:bodyPr>
          <a:lstStyle/>
          <a:p>
            <a:r>
              <a:rPr lang="en-US" sz="3600" dirty="0">
                <a:latin typeface="Arial Black" pitchFamily="34" charset="0"/>
              </a:rPr>
              <a:t>Abstract</a:t>
            </a:r>
            <a:endParaRPr lang="en-IN" sz="3600" dirty="0">
              <a:latin typeface="Arial Black" pitchFamily="34" charset="0"/>
            </a:endParaRPr>
          </a:p>
        </p:txBody>
      </p:sp>
      <p:sp>
        <p:nvSpPr>
          <p:cNvPr id="3" name="Content Placeholder 2"/>
          <p:cNvSpPr>
            <a:spLocks noGrp="1"/>
          </p:cNvSpPr>
          <p:nvPr>
            <p:ph idx="1"/>
          </p:nvPr>
        </p:nvSpPr>
        <p:spPr>
          <a:xfrm>
            <a:off x="141272" y="1243783"/>
            <a:ext cx="8861455" cy="5112568"/>
          </a:xfrm>
          <a:effectLst>
            <a:outerShdw blurRad="63500" sx="102000" sy="102000" algn="ctr" rotWithShape="0">
              <a:prstClr val="black">
                <a:alpha val="40000"/>
              </a:prstClr>
            </a:outerShdw>
          </a:effectLst>
        </p:spPr>
        <p:txBody>
          <a:bodyPr>
            <a:normAutofit/>
          </a:bodyPr>
          <a:lstStyle/>
          <a:p>
            <a:pPr algn="just">
              <a:buClr>
                <a:schemeClr val="tx1">
                  <a:lumMod val="95000"/>
                  <a:lumOff val="5000"/>
                </a:schemeClr>
              </a:buClr>
            </a:pPr>
            <a:r>
              <a:rPr lang="en-US" sz="2600" dirty="0">
                <a:latin typeface="Arial" panose="020B0604020202020204" pitchFamily="34" charset="0"/>
                <a:cs typeface="Arial" panose="020B0604020202020204" pitchFamily="34" charset="0"/>
              </a:rPr>
              <a:t>In this project we aim to develop a simple and cost effective wireless ECG system using ESP32, AD8232 ECG sensor and </a:t>
            </a:r>
            <a:r>
              <a:rPr lang="en-US" sz="2600" dirty="0" err="1">
                <a:latin typeface="Arial" panose="020B0604020202020204" pitchFamily="34" charset="0"/>
                <a:cs typeface="Arial" panose="020B0604020202020204" pitchFamily="34" charset="0"/>
              </a:rPr>
              <a:t>Ubidots</a:t>
            </a:r>
            <a:r>
              <a:rPr lang="en-US" sz="2600" dirty="0">
                <a:latin typeface="Arial" panose="020B0604020202020204" pitchFamily="34" charset="0"/>
                <a:cs typeface="Arial" panose="020B0604020202020204" pitchFamily="34" charset="0"/>
              </a:rPr>
              <a:t> cloud platform.</a:t>
            </a:r>
          </a:p>
          <a:p>
            <a:pPr>
              <a:buClr>
                <a:schemeClr val="tx1">
                  <a:lumMod val="95000"/>
                  <a:lumOff val="5000"/>
                </a:schemeClr>
              </a:buClr>
            </a:pPr>
            <a:endParaRPr lang="en-US" sz="2600" dirty="0">
              <a:latin typeface="Arial" panose="020B0604020202020204" pitchFamily="34" charset="0"/>
              <a:cs typeface="Arial" panose="020B0604020202020204" pitchFamily="34" charset="0"/>
            </a:endParaRPr>
          </a:p>
          <a:p>
            <a:pPr algn="just">
              <a:buClr>
                <a:schemeClr val="tx1">
                  <a:lumMod val="95000"/>
                  <a:lumOff val="5000"/>
                </a:schemeClr>
              </a:buClr>
            </a:pPr>
            <a:r>
              <a:rPr lang="en-US" sz="2600" dirty="0">
                <a:latin typeface="Arial" panose="020B0604020202020204" pitchFamily="34" charset="0"/>
                <a:cs typeface="Arial" panose="020B0604020202020204" pitchFamily="34" charset="0"/>
              </a:rPr>
              <a:t>Electrocardiography is the process of recording heart signals via leads attached to the patient’s body. It provides a visual representation of the electrical activity of the heart.</a:t>
            </a:r>
          </a:p>
          <a:p>
            <a:pPr>
              <a:buClr>
                <a:schemeClr val="tx1">
                  <a:lumMod val="95000"/>
                  <a:lumOff val="5000"/>
                </a:schemeClr>
              </a:buClr>
            </a:pPr>
            <a:endParaRPr lang="en-US" sz="2600" dirty="0">
              <a:latin typeface="Arial" panose="020B0604020202020204" pitchFamily="34" charset="0"/>
              <a:cs typeface="Arial" panose="020B0604020202020204" pitchFamily="34" charset="0"/>
            </a:endParaRPr>
          </a:p>
          <a:p>
            <a:pPr algn="just">
              <a:buClr>
                <a:schemeClr val="tx1">
                  <a:lumMod val="95000"/>
                  <a:lumOff val="5000"/>
                </a:schemeClr>
              </a:buClr>
            </a:pPr>
            <a:r>
              <a:rPr lang="en-IN" sz="2600" dirty="0">
                <a:latin typeface="Arial" panose="020B0604020202020204" pitchFamily="34" charset="0"/>
                <a:cs typeface="Arial" panose="020B0604020202020204" pitchFamily="34" charset="0"/>
              </a:rPr>
              <a:t>The ECG Graph can be analysed to detect any anomalies to diagnose underlying heart conditions.</a:t>
            </a:r>
          </a:p>
        </p:txBody>
      </p:sp>
      <p:sp>
        <p:nvSpPr>
          <p:cNvPr id="4" name="Slide Number Placeholder 3"/>
          <p:cNvSpPr>
            <a:spLocks noGrp="1"/>
          </p:cNvSpPr>
          <p:nvPr>
            <p:ph type="sldNum" sz="quarter" idx="12"/>
          </p:nvPr>
        </p:nvSpPr>
        <p:spPr>
          <a:xfrm>
            <a:off x="8316416" y="6093296"/>
            <a:ext cx="576064" cy="576064"/>
          </a:xfrm>
          <a:solidFill>
            <a:schemeClr val="accent1">
              <a:lumMod val="20000"/>
              <a:lumOff val="80000"/>
            </a:schemeClr>
          </a:solidFill>
        </p:spPr>
        <p:txBody>
          <a:bodyPr/>
          <a:lstStyle/>
          <a:p>
            <a:fld id="{FA9B29F4-E192-40DF-B386-AC3CEBCCB5A5}" type="slidenum">
              <a:rPr lang="en-IN" sz="4400" smtClean="0">
                <a:solidFill>
                  <a:schemeClr val="tx1">
                    <a:lumMod val="95000"/>
                    <a:lumOff val="5000"/>
                  </a:schemeClr>
                </a:solidFill>
              </a:rPr>
              <a:t>2</a:t>
            </a:fld>
            <a:endParaRPr lang="en-IN" sz="4400" dirty="0">
              <a:solidFill>
                <a:schemeClr val="tx1">
                  <a:lumMod val="95000"/>
                  <a:lumOff val="5000"/>
                </a:schemeClr>
              </a:solidFill>
            </a:endParaRPr>
          </a:p>
        </p:txBody>
      </p:sp>
    </p:spTree>
    <p:extLst>
      <p:ext uri="{BB962C8B-B14F-4D97-AF65-F5344CB8AC3E}">
        <p14:creationId xmlns:p14="http://schemas.microsoft.com/office/powerpoint/2010/main" val="750941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BFAEEC-F8C2-D7A2-00E0-7CA0DEC44617}"/>
              </a:ext>
            </a:extLst>
          </p:cNvPr>
          <p:cNvSpPr>
            <a:spLocks noGrp="1"/>
          </p:cNvSpPr>
          <p:nvPr>
            <p:ph type="sldNum" sz="quarter" idx="12"/>
          </p:nvPr>
        </p:nvSpPr>
        <p:spPr>
          <a:xfrm>
            <a:off x="8028384" y="6237312"/>
            <a:ext cx="792088" cy="534301"/>
          </a:xfrm>
          <a:solidFill>
            <a:schemeClr val="accent1">
              <a:lumMod val="20000"/>
              <a:lumOff val="80000"/>
            </a:schemeClr>
          </a:solidFill>
        </p:spPr>
        <p:txBody>
          <a:bodyPr/>
          <a:lstStyle/>
          <a:p>
            <a:r>
              <a:rPr lang="en-US" sz="4400" dirty="0"/>
              <a:t>20</a:t>
            </a:r>
            <a:endParaRPr lang="en-IN" sz="4400" dirty="0"/>
          </a:p>
        </p:txBody>
      </p:sp>
      <p:sp>
        <p:nvSpPr>
          <p:cNvPr id="3" name="TextBox 2">
            <a:extLst>
              <a:ext uri="{FF2B5EF4-FFF2-40B4-BE49-F238E27FC236}">
                <a16:creationId xmlns:a16="http://schemas.microsoft.com/office/drawing/2014/main" id="{DC221F1F-EE87-B728-9F67-4DCBA9E7428E}"/>
              </a:ext>
            </a:extLst>
          </p:cNvPr>
          <p:cNvSpPr txBox="1"/>
          <p:nvPr/>
        </p:nvSpPr>
        <p:spPr>
          <a:xfrm>
            <a:off x="539551" y="443993"/>
            <a:ext cx="4176465" cy="646331"/>
          </a:xfrm>
          <a:prstGeom prst="rect">
            <a:avLst/>
          </a:prstGeom>
          <a:noFill/>
        </p:spPr>
        <p:txBody>
          <a:bodyPr wrap="square" rtlCol="0">
            <a:spAutoFit/>
          </a:bodyPr>
          <a:lstStyle/>
          <a:p>
            <a:r>
              <a:rPr lang="en-US" sz="3600" dirty="0">
                <a:latin typeface="Arial Black" panose="020B0A04020102020204" pitchFamily="34" charset="0"/>
              </a:rPr>
              <a:t>SOURCE</a:t>
            </a:r>
            <a:r>
              <a:rPr lang="en-US" sz="2800" dirty="0"/>
              <a:t> </a:t>
            </a:r>
            <a:r>
              <a:rPr lang="en-US" sz="3600" dirty="0">
                <a:latin typeface="Arial Black" panose="020B0A04020102020204" pitchFamily="34" charset="0"/>
              </a:rPr>
              <a:t>CODE:</a:t>
            </a:r>
          </a:p>
        </p:txBody>
      </p:sp>
      <p:pic>
        <p:nvPicPr>
          <p:cNvPr id="6" name="Picture 5">
            <a:extLst>
              <a:ext uri="{FF2B5EF4-FFF2-40B4-BE49-F238E27FC236}">
                <a16:creationId xmlns:a16="http://schemas.microsoft.com/office/drawing/2014/main" id="{5B453D58-89C9-9736-CA1F-B64C84843E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268760"/>
            <a:ext cx="6882395" cy="4719074"/>
          </a:xfrm>
          <a:prstGeom prst="rect">
            <a:avLst/>
          </a:prstGeom>
        </p:spPr>
      </p:pic>
    </p:spTree>
    <p:extLst>
      <p:ext uri="{BB962C8B-B14F-4D97-AF65-F5344CB8AC3E}">
        <p14:creationId xmlns:p14="http://schemas.microsoft.com/office/powerpoint/2010/main" val="850566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90FB6E-8D76-A5FD-DCDE-F1C491DA1A1E}"/>
              </a:ext>
            </a:extLst>
          </p:cNvPr>
          <p:cNvSpPr>
            <a:spLocks noGrp="1"/>
          </p:cNvSpPr>
          <p:nvPr>
            <p:ph type="sldNum" sz="quarter" idx="12"/>
          </p:nvPr>
        </p:nvSpPr>
        <p:spPr>
          <a:xfrm>
            <a:off x="7812360" y="6021289"/>
            <a:ext cx="864096" cy="700188"/>
          </a:xfrm>
          <a:solidFill>
            <a:schemeClr val="accent1">
              <a:lumMod val="20000"/>
              <a:lumOff val="80000"/>
            </a:schemeClr>
          </a:solidFill>
        </p:spPr>
        <p:txBody>
          <a:bodyPr/>
          <a:lstStyle/>
          <a:p>
            <a:fld id="{FA9B29F4-E192-40DF-B386-AC3CEBCCB5A5}" type="slidenum">
              <a:rPr lang="en-IN" sz="4400" smtClean="0"/>
              <a:t>21</a:t>
            </a:fld>
            <a:endParaRPr lang="en-IN" sz="4400" dirty="0"/>
          </a:p>
        </p:txBody>
      </p:sp>
      <p:pic>
        <p:nvPicPr>
          <p:cNvPr id="4" name="Picture 3">
            <a:extLst>
              <a:ext uri="{FF2B5EF4-FFF2-40B4-BE49-F238E27FC236}">
                <a16:creationId xmlns:a16="http://schemas.microsoft.com/office/drawing/2014/main" id="{B3EB3976-E422-4250-D3B4-5BAE9D9F3838}"/>
              </a:ext>
            </a:extLst>
          </p:cNvPr>
          <p:cNvPicPr>
            <a:picLocks noChangeAspect="1"/>
          </p:cNvPicPr>
          <p:nvPr/>
        </p:nvPicPr>
        <p:blipFill>
          <a:blip r:embed="rId2" cstate="print">
            <a:extLst>
              <a:ext uri="{28A0092B-C50C-407E-A947-70E740481C1C}">
                <a14:useLocalDpi xmlns:a14="http://schemas.microsoft.com/office/drawing/2010/main" val="0"/>
              </a:ext>
            </a:extLst>
          </a:blip>
          <a:srcRect r="42913"/>
          <a:stretch/>
        </p:blipFill>
        <p:spPr>
          <a:xfrm>
            <a:off x="1475656" y="633015"/>
            <a:ext cx="5220072" cy="5896332"/>
          </a:xfrm>
          <a:prstGeom prst="rect">
            <a:avLst/>
          </a:prstGeom>
        </p:spPr>
      </p:pic>
    </p:spTree>
    <p:extLst>
      <p:ext uri="{BB962C8B-B14F-4D97-AF65-F5344CB8AC3E}">
        <p14:creationId xmlns:p14="http://schemas.microsoft.com/office/powerpoint/2010/main" val="1447811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7CE6689-968E-A1EB-0DBC-E5009196121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t="6501" r="38031"/>
          <a:stretch/>
        </p:blipFill>
        <p:spPr>
          <a:xfrm>
            <a:off x="666836" y="908720"/>
            <a:ext cx="5796136" cy="5262413"/>
          </a:xfrm>
        </p:spPr>
      </p:pic>
      <p:sp>
        <p:nvSpPr>
          <p:cNvPr id="4" name="Slide Number Placeholder 3">
            <a:extLst>
              <a:ext uri="{FF2B5EF4-FFF2-40B4-BE49-F238E27FC236}">
                <a16:creationId xmlns:a16="http://schemas.microsoft.com/office/drawing/2014/main" id="{BA4E24D0-7DDD-08B1-5998-E193BCC380F2}"/>
              </a:ext>
            </a:extLst>
          </p:cNvPr>
          <p:cNvSpPr>
            <a:spLocks noGrp="1"/>
          </p:cNvSpPr>
          <p:nvPr>
            <p:ph type="sldNum" sz="quarter" idx="12"/>
          </p:nvPr>
        </p:nvSpPr>
        <p:spPr>
          <a:xfrm>
            <a:off x="7956376" y="5949281"/>
            <a:ext cx="864096" cy="772196"/>
          </a:xfrm>
          <a:solidFill>
            <a:schemeClr val="accent1">
              <a:lumMod val="20000"/>
              <a:lumOff val="80000"/>
            </a:schemeClr>
          </a:solidFill>
        </p:spPr>
        <p:txBody>
          <a:bodyPr/>
          <a:lstStyle/>
          <a:p>
            <a:fld id="{FA9B29F4-E192-40DF-B386-AC3CEBCCB5A5}" type="slidenum">
              <a:rPr lang="en-IN" sz="4400" smtClean="0"/>
              <a:t>22</a:t>
            </a:fld>
            <a:endParaRPr lang="en-IN" sz="4400" dirty="0"/>
          </a:p>
        </p:txBody>
      </p:sp>
    </p:spTree>
    <p:extLst>
      <p:ext uri="{BB962C8B-B14F-4D97-AF65-F5344CB8AC3E}">
        <p14:creationId xmlns:p14="http://schemas.microsoft.com/office/powerpoint/2010/main" val="2669907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8E30B-2076-865F-A63E-4349D6F21FD7}"/>
              </a:ext>
            </a:extLst>
          </p:cNvPr>
          <p:cNvSpPr>
            <a:spLocks noGrp="1"/>
          </p:cNvSpPr>
          <p:nvPr>
            <p:ph type="title"/>
          </p:nvPr>
        </p:nvSpPr>
        <p:spPr>
          <a:xfrm>
            <a:off x="217652" y="188640"/>
            <a:ext cx="6946636" cy="559523"/>
          </a:xfrm>
        </p:spPr>
        <p:txBody>
          <a:bodyPr>
            <a:noAutofit/>
          </a:bodyPr>
          <a:lstStyle/>
          <a:p>
            <a:r>
              <a:rPr lang="en-US" sz="3200" dirty="0">
                <a:latin typeface="Arial Black" panose="020B0A04020102020204" pitchFamily="34" charset="0"/>
              </a:rPr>
              <a:t>Most important part of code</a:t>
            </a:r>
            <a:endParaRPr lang="en-IN" sz="32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E982E1AF-B5E1-C57F-13F0-97D8684A651E}"/>
              </a:ext>
            </a:extLst>
          </p:cNvPr>
          <p:cNvSpPr>
            <a:spLocks noGrp="1"/>
          </p:cNvSpPr>
          <p:nvPr>
            <p:ph idx="1"/>
          </p:nvPr>
        </p:nvSpPr>
        <p:spPr>
          <a:xfrm>
            <a:off x="217652" y="808348"/>
            <a:ext cx="6730612" cy="2188604"/>
          </a:xfr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a:normAutofit fontScale="62500" lnSpcReduction="20000"/>
          </a:bodyPr>
          <a:lstStyle/>
          <a:p>
            <a:pPr marL="0" indent="0">
              <a:buNone/>
            </a:pPr>
            <a:r>
              <a:rPr lang="en-IN" dirty="0"/>
              <a:t>for (int </a:t>
            </a:r>
            <a:r>
              <a:rPr lang="en-IN" dirty="0" err="1"/>
              <a:t>i</a:t>
            </a:r>
            <a:r>
              <a:rPr lang="en-IN" dirty="0"/>
              <a:t> = 1; </a:t>
            </a:r>
            <a:r>
              <a:rPr lang="en-IN" dirty="0" err="1"/>
              <a:t>i</a:t>
            </a:r>
            <a:r>
              <a:rPr lang="en-IN" dirty="0"/>
              <a:t> &lt;= 3; </a:t>
            </a:r>
            <a:r>
              <a:rPr lang="en-IN" dirty="0" err="1"/>
              <a:t>i</a:t>
            </a:r>
            <a:r>
              <a:rPr lang="en-IN" dirty="0"/>
              <a:t>++) {</a:t>
            </a:r>
          </a:p>
          <a:p>
            <a:pPr marL="0" indent="0">
              <a:buNone/>
            </a:pPr>
            <a:r>
              <a:rPr lang="en-IN" dirty="0"/>
              <a:t>  float sensor = analogRead(SENSORPIN);</a:t>
            </a:r>
          </a:p>
          <a:p>
            <a:pPr marL="0" indent="0">
              <a:buNone/>
            </a:pPr>
            <a:r>
              <a:rPr lang="en-IN" dirty="0"/>
              <a:t>  </a:t>
            </a:r>
            <a:r>
              <a:rPr lang="en-IN" dirty="0" err="1"/>
              <a:t>dtostrf</a:t>
            </a:r>
            <a:r>
              <a:rPr lang="en-IN" dirty="0"/>
              <a:t>(sensor, 4, 2, </a:t>
            </a:r>
            <a:r>
              <a:rPr lang="en-IN" dirty="0" err="1"/>
              <a:t>str_sensor</a:t>
            </a:r>
            <a:r>
              <a:rPr lang="en-IN" dirty="0"/>
              <a:t>);</a:t>
            </a:r>
          </a:p>
          <a:p>
            <a:pPr marL="0" indent="0">
              <a:buNone/>
            </a:pPr>
            <a:r>
              <a:rPr lang="en-IN" dirty="0"/>
              <a:t>  </a:t>
            </a:r>
            <a:r>
              <a:rPr lang="en-IN" dirty="0" err="1"/>
              <a:t>current_millis_at_sensordata</a:t>
            </a:r>
            <a:r>
              <a:rPr lang="en-IN" dirty="0"/>
              <a:t> = </a:t>
            </a:r>
            <a:r>
              <a:rPr lang="en-IN" dirty="0" err="1"/>
              <a:t>millis</a:t>
            </a:r>
            <a:r>
              <a:rPr lang="en-IN" dirty="0"/>
              <a:t>();</a:t>
            </a:r>
          </a:p>
          <a:p>
            <a:pPr marL="0" indent="0">
              <a:buNone/>
            </a:pPr>
            <a:r>
              <a:rPr lang="en-IN" dirty="0"/>
              <a:t>  </a:t>
            </a:r>
            <a:r>
              <a:rPr lang="en-IN" dirty="0" err="1"/>
              <a:t>timestampp</a:t>
            </a:r>
            <a:r>
              <a:rPr lang="en-IN" dirty="0"/>
              <a:t> = </a:t>
            </a:r>
            <a:r>
              <a:rPr lang="en-IN" dirty="0" err="1"/>
              <a:t>epochmilliseconds</a:t>
            </a:r>
            <a:r>
              <a:rPr lang="en-IN" dirty="0"/>
              <a:t> + (</a:t>
            </a:r>
            <a:r>
              <a:rPr lang="en-IN" dirty="0" err="1"/>
              <a:t>current_millis_at_sensordata</a:t>
            </a:r>
            <a:r>
              <a:rPr lang="en-IN" dirty="0"/>
              <a:t> - </a:t>
            </a:r>
            <a:r>
              <a:rPr lang="en-IN" dirty="0" err="1"/>
              <a:t>current_millis</a:t>
            </a:r>
            <a:r>
              <a:rPr lang="en-IN" dirty="0"/>
              <a:t>);</a:t>
            </a:r>
          </a:p>
          <a:p>
            <a:pPr marL="0" indent="0">
              <a:buNone/>
            </a:pPr>
            <a:r>
              <a:rPr lang="en-IN" dirty="0"/>
              <a:t>  </a:t>
            </a:r>
            <a:r>
              <a:rPr lang="en-IN" dirty="0" err="1"/>
              <a:t>dtostrf</a:t>
            </a:r>
            <a:r>
              <a:rPr lang="en-IN" dirty="0"/>
              <a:t>(</a:t>
            </a:r>
            <a:r>
              <a:rPr lang="en-IN" dirty="0" err="1"/>
              <a:t>timestampp</a:t>
            </a:r>
            <a:r>
              <a:rPr lang="en-IN" dirty="0"/>
              <a:t>, 10, 0, </a:t>
            </a:r>
            <a:r>
              <a:rPr lang="en-IN" dirty="0" err="1"/>
              <a:t>str_millis</a:t>
            </a:r>
            <a:r>
              <a:rPr lang="en-IN" dirty="0"/>
              <a:t>);</a:t>
            </a:r>
          </a:p>
          <a:p>
            <a:pPr marL="0" indent="0">
              <a:buNone/>
            </a:pPr>
            <a:r>
              <a:rPr lang="en-IN" dirty="0"/>
              <a:t>  </a:t>
            </a:r>
            <a:r>
              <a:rPr lang="en-IN" dirty="0" err="1"/>
              <a:t>sprintf</a:t>
            </a:r>
            <a:r>
              <a:rPr lang="en-IN" dirty="0"/>
              <a:t>(payload, "%s{\"value\": %s, \"timestamp\": %s},", payload, </a:t>
            </a:r>
            <a:r>
              <a:rPr lang="en-IN" dirty="0" err="1"/>
              <a:t>str_sensor</a:t>
            </a:r>
            <a:r>
              <a:rPr lang="en-IN" dirty="0"/>
              <a:t>, </a:t>
            </a:r>
            <a:r>
              <a:rPr lang="en-IN" dirty="0" err="1"/>
              <a:t>str_millis</a:t>
            </a:r>
            <a:r>
              <a:rPr lang="en-IN" dirty="0"/>
              <a:t>);</a:t>
            </a:r>
          </a:p>
          <a:p>
            <a:pPr marL="0" indent="0">
              <a:buNone/>
            </a:pPr>
            <a:r>
              <a:rPr lang="en-IN" dirty="0"/>
              <a:t>  delay(150);</a:t>
            </a:r>
          </a:p>
          <a:p>
            <a:pPr marL="0" indent="0">
              <a:buNone/>
            </a:pPr>
            <a:r>
              <a:rPr lang="en-IN" dirty="0"/>
              <a:t>}</a:t>
            </a:r>
          </a:p>
          <a:p>
            <a:endParaRPr lang="en-IN" dirty="0"/>
          </a:p>
        </p:txBody>
      </p:sp>
      <p:sp>
        <p:nvSpPr>
          <p:cNvPr id="4" name="Slide Number Placeholder 3">
            <a:extLst>
              <a:ext uri="{FF2B5EF4-FFF2-40B4-BE49-F238E27FC236}">
                <a16:creationId xmlns:a16="http://schemas.microsoft.com/office/drawing/2014/main" id="{6E9BC4C6-1E1F-A5BE-A46C-429DFF290D6D}"/>
              </a:ext>
            </a:extLst>
          </p:cNvPr>
          <p:cNvSpPr>
            <a:spLocks noGrp="1"/>
          </p:cNvSpPr>
          <p:nvPr>
            <p:ph type="sldNum" sz="quarter" idx="12"/>
          </p:nvPr>
        </p:nvSpPr>
        <p:spPr>
          <a:xfrm>
            <a:off x="8244408" y="5877273"/>
            <a:ext cx="792088" cy="844204"/>
          </a:xfrm>
          <a:solidFill>
            <a:schemeClr val="accent1">
              <a:lumMod val="20000"/>
              <a:lumOff val="80000"/>
            </a:schemeClr>
          </a:solidFill>
        </p:spPr>
        <p:txBody>
          <a:bodyPr/>
          <a:lstStyle/>
          <a:p>
            <a:fld id="{FA9B29F4-E192-40DF-B386-AC3CEBCCB5A5}" type="slidenum">
              <a:rPr lang="en-IN" sz="4400" smtClean="0"/>
              <a:t>23</a:t>
            </a:fld>
            <a:endParaRPr lang="en-IN" sz="4400" dirty="0"/>
          </a:p>
        </p:txBody>
      </p:sp>
      <p:sp>
        <p:nvSpPr>
          <p:cNvPr id="6" name="TextBox 5">
            <a:extLst>
              <a:ext uri="{FF2B5EF4-FFF2-40B4-BE49-F238E27FC236}">
                <a16:creationId xmlns:a16="http://schemas.microsoft.com/office/drawing/2014/main" id="{467177B5-232A-8B10-4A1D-FB7C26EC1EAC}"/>
              </a:ext>
            </a:extLst>
          </p:cNvPr>
          <p:cNvSpPr txBox="1"/>
          <p:nvPr/>
        </p:nvSpPr>
        <p:spPr>
          <a:xfrm>
            <a:off x="107504" y="3057137"/>
            <a:ext cx="7704856" cy="3770263"/>
          </a:xfrm>
          <a:prstGeom prst="rect">
            <a:avLst/>
          </a:prstGeom>
          <a:noFill/>
        </p:spPr>
        <p:txBody>
          <a:bodyPr wrap="square" rtlCol="0">
            <a:spAutoFit/>
          </a:bodyPr>
          <a:lstStyle/>
          <a:p>
            <a:pPr marL="0" lvl="0" indent="0" algn="just" defTabSz="914400" eaLnBrk="0" fontAlgn="base" hangingPunct="0">
              <a:lnSpc>
                <a:spcPct val="100000"/>
              </a:lnSpc>
              <a:spcBef>
                <a:spcPct val="0"/>
              </a:spcBef>
              <a:spcAft>
                <a:spcPct val="0"/>
              </a:spcAft>
              <a:buNone/>
            </a:pPr>
            <a:r>
              <a:rPr lang="en-US" altLang="en-US" sz="1700" b="1" dirty="0">
                <a:latin typeface="Arial" panose="020B0604020202020204" pitchFamily="34" charset="0"/>
                <a:cs typeface="Arial" panose="020B0604020202020204" pitchFamily="34" charset="0"/>
              </a:rPr>
              <a:t>1. Sensor Data Collection</a:t>
            </a:r>
          </a:p>
          <a:p>
            <a:pPr marL="0" lvl="0" indent="0" algn="just" defTabSz="914400" eaLnBrk="0" fontAlgn="base" hangingPunct="0">
              <a:lnSpc>
                <a:spcPct val="100000"/>
              </a:lnSpc>
              <a:spcBef>
                <a:spcPct val="0"/>
              </a:spcBef>
              <a:spcAft>
                <a:spcPct val="0"/>
              </a:spcAft>
              <a:buFontTx/>
              <a:buChar char="•"/>
            </a:pPr>
            <a:r>
              <a:rPr lang="en-US" altLang="en-US" sz="1700" dirty="0">
                <a:latin typeface="Arial" panose="020B0604020202020204" pitchFamily="34" charset="0"/>
                <a:cs typeface="Arial" panose="020B0604020202020204" pitchFamily="34" charset="0"/>
              </a:rPr>
              <a:t>It reads real-time ECG data from the </a:t>
            </a:r>
            <a:r>
              <a:rPr lang="en-US" altLang="en-US" sz="1700" b="1" dirty="0">
                <a:latin typeface="Arial" panose="020B0604020202020204" pitchFamily="34" charset="0"/>
                <a:cs typeface="Arial" panose="020B0604020202020204" pitchFamily="34" charset="0"/>
              </a:rPr>
              <a:t>AD8232 sensor</a:t>
            </a:r>
            <a:r>
              <a:rPr lang="en-US" altLang="en-US" sz="1700" dirty="0">
                <a:latin typeface="Arial" panose="020B0604020202020204" pitchFamily="34" charset="0"/>
                <a:cs typeface="Arial" panose="020B0604020202020204" pitchFamily="34" charset="0"/>
              </a:rPr>
              <a:t> using </a:t>
            </a:r>
            <a:r>
              <a:rPr lang="en-US" altLang="en-US" sz="1700" dirty="0" err="1">
                <a:latin typeface="Arial" panose="020B0604020202020204" pitchFamily="34" charset="0"/>
                <a:cs typeface="Arial" panose="020B0604020202020204" pitchFamily="34" charset="0"/>
              </a:rPr>
              <a:t>analogRead</a:t>
            </a:r>
            <a:r>
              <a:rPr lang="en-US" altLang="en-US" sz="1700" dirty="0">
                <a:latin typeface="Arial" panose="020B0604020202020204" pitchFamily="34" charset="0"/>
                <a:cs typeface="Arial" panose="020B0604020202020204" pitchFamily="34" charset="0"/>
              </a:rPr>
              <a:t>().</a:t>
            </a:r>
          </a:p>
          <a:p>
            <a:pPr marL="0" lvl="0" indent="0" algn="just" defTabSz="914400" eaLnBrk="0" fontAlgn="base" hangingPunct="0">
              <a:lnSpc>
                <a:spcPct val="100000"/>
              </a:lnSpc>
              <a:spcBef>
                <a:spcPct val="0"/>
              </a:spcBef>
              <a:spcAft>
                <a:spcPct val="0"/>
              </a:spcAft>
              <a:buNone/>
            </a:pPr>
            <a:r>
              <a:rPr lang="en-US" altLang="en-US" sz="1700" b="1" dirty="0">
                <a:latin typeface="Arial" panose="020B0604020202020204" pitchFamily="34" charset="0"/>
                <a:cs typeface="Arial" panose="020B0604020202020204" pitchFamily="34" charset="0"/>
              </a:rPr>
              <a:t> 2. Timestamping</a:t>
            </a:r>
          </a:p>
          <a:p>
            <a:pPr marL="0" lvl="0" indent="0" algn="just" defTabSz="914400" eaLnBrk="0" fontAlgn="base" hangingPunct="0">
              <a:lnSpc>
                <a:spcPct val="100000"/>
              </a:lnSpc>
              <a:spcBef>
                <a:spcPct val="0"/>
              </a:spcBef>
              <a:spcAft>
                <a:spcPct val="0"/>
              </a:spcAft>
              <a:buFontTx/>
              <a:buChar char="•"/>
            </a:pPr>
            <a:r>
              <a:rPr lang="en-US" altLang="en-US" sz="1700" dirty="0">
                <a:latin typeface="Arial" panose="020B0604020202020204" pitchFamily="34" charset="0"/>
                <a:cs typeface="Arial" panose="020B0604020202020204" pitchFamily="34" charset="0"/>
              </a:rPr>
              <a:t>Assigns each ECG value a </a:t>
            </a:r>
            <a:r>
              <a:rPr lang="en-US" altLang="en-US" sz="1700" b="1" dirty="0">
                <a:latin typeface="Arial" panose="020B0604020202020204" pitchFamily="34" charset="0"/>
                <a:cs typeface="Arial" panose="020B0604020202020204" pitchFamily="34" charset="0"/>
              </a:rPr>
              <a:t>precise real-world timestamp</a:t>
            </a:r>
            <a:r>
              <a:rPr lang="en-US" altLang="en-US" sz="1700" dirty="0">
                <a:latin typeface="Arial" panose="020B0604020202020204" pitchFamily="34" charset="0"/>
                <a:cs typeface="Arial" panose="020B0604020202020204" pitchFamily="34" charset="0"/>
              </a:rPr>
              <a:t> using NTP time + </a:t>
            </a:r>
            <a:r>
              <a:rPr lang="en-US" altLang="en-US" sz="1700" dirty="0" err="1">
                <a:latin typeface="Arial" panose="020B0604020202020204" pitchFamily="34" charset="0"/>
                <a:cs typeface="Arial" panose="020B0604020202020204" pitchFamily="34" charset="0"/>
              </a:rPr>
              <a:t>millis</a:t>
            </a:r>
            <a:r>
              <a:rPr lang="en-US" altLang="en-US" sz="1700" dirty="0">
                <a:latin typeface="Arial" panose="020B0604020202020204" pitchFamily="34" charset="0"/>
                <a:cs typeface="Arial" panose="020B0604020202020204" pitchFamily="34" charset="0"/>
              </a:rPr>
              <a:t>() offset.</a:t>
            </a:r>
          </a:p>
          <a:p>
            <a:pPr marL="0" lvl="0" indent="0" algn="just" defTabSz="914400" eaLnBrk="0" fontAlgn="base" hangingPunct="0">
              <a:lnSpc>
                <a:spcPct val="100000"/>
              </a:lnSpc>
              <a:spcBef>
                <a:spcPct val="0"/>
              </a:spcBef>
              <a:spcAft>
                <a:spcPct val="0"/>
              </a:spcAft>
              <a:buFontTx/>
              <a:buChar char="•"/>
            </a:pPr>
            <a:r>
              <a:rPr lang="en-US" altLang="en-US" sz="1700" dirty="0">
                <a:latin typeface="Arial" panose="020B0604020202020204" pitchFamily="34" charset="0"/>
                <a:cs typeface="Arial" panose="020B0604020202020204" pitchFamily="34" charset="0"/>
              </a:rPr>
              <a:t>This ensures the data is </a:t>
            </a:r>
            <a:r>
              <a:rPr lang="en-US" altLang="en-US" sz="1700" b="1" dirty="0">
                <a:latin typeface="Arial" panose="020B0604020202020204" pitchFamily="34" charset="0"/>
                <a:cs typeface="Arial" panose="020B0604020202020204" pitchFamily="34" charset="0"/>
              </a:rPr>
              <a:t>chronologically accurate</a:t>
            </a:r>
            <a:r>
              <a:rPr lang="en-US" altLang="en-US" sz="1700" dirty="0">
                <a:latin typeface="Arial" panose="020B0604020202020204" pitchFamily="34" charset="0"/>
                <a:cs typeface="Arial" panose="020B0604020202020204" pitchFamily="34" charset="0"/>
              </a:rPr>
              <a:t>, which is critical in biomedical applications.</a:t>
            </a:r>
          </a:p>
          <a:p>
            <a:pPr marL="0" lvl="0" indent="0" algn="just" defTabSz="914400" eaLnBrk="0" fontAlgn="base" hangingPunct="0">
              <a:lnSpc>
                <a:spcPct val="100000"/>
              </a:lnSpc>
              <a:spcBef>
                <a:spcPct val="0"/>
              </a:spcBef>
              <a:spcAft>
                <a:spcPct val="0"/>
              </a:spcAft>
              <a:buNone/>
            </a:pPr>
            <a:r>
              <a:rPr lang="en-US" altLang="en-US" sz="1700" b="1" dirty="0">
                <a:latin typeface="Arial" panose="020B0604020202020204" pitchFamily="34" charset="0"/>
                <a:cs typeface="Arial" panose="020B0604020202020204" pitchFamily="34" charset="0"/>
              </a:rPr>
              <a:t>3. Data Formatting</a:t>
            </a:r>
          </a:p>
          <a:p>
            <a:pPr marL="0" lvl="0" indent="0" algn="just" defTabSz="914400" eaLnBrk="0" fontAlgn="base" hangingPunct="0">
              <a:lnSpc>
                <a:spcPct val="100000"/>
              </a:lnSpc>
              <a:spcBef>
                <a:spcPct val="0"/>
              </a:spcBef>
              <a:spcAft>
                <a:spcPct val="0"/>
              </a:spcAft>
              <a:buFontTx/>
              <a:buChar char="•"/>
            </a:pPr>
            <a:r>
              <a:rPr lang="en-US" altLang="en-US" sz="1700" dirty="0">
                <a:latin typeface="Arial" panose="020B0604020202020204" pitchFamily="34" charset="0"/>
                <a:cs typeface="Arial" panose="020B0604020202020204" pitchFamily="34" charset="0"/>
              </a:rPr>
              <a:t>It builds the </a:t>
            </a:r>
            <a:r>
              <a:rPr lang="en-US" altLang="en-US" sz="1700" b="1" dirty="0">
                <a:latin typeface="Arial" panose="020B0604020202020204" pitchFamily="34" charset="0"/>
                <a:cs typeface="Arial" panose="020B0604020202020204" pitchFamily="34" charset="0"/>
              </a:rPr>
              <a:t>JSON payload</a:t>
            </a:r>
            <a:r>
              <a:rPr lang="en-US" altLang="en-US" sz="1700" dirty="0">
                <a:latin typeface="Arial" panose="020B0604020202020204" pitchFamily="34" charset="0"/>
                <a:cs typeface="Arial" panose="020B0604020202020204" pitchFamily="34" charset="0"/>
              </a:rPr>
              <a:t> that </a:t>
            </a:r>
            <a:r>
              <a:rPr lang="en-US" altLang="en-US" sz="1700" dirty="0" err="1">
                <a:latin typeface="Arial" panose="020B0604020202020204" pitchFamily="34" charset="0"/>
                <a:cs typeface="Arial" panose="020B0604020202020204" pitchFamily="34" charset="0"/>
              </a:rPr>
              <a:t>Ubidots</a:t>
            </a:r>
            <a:r>
              <a:rPr lang="en-US" altLang="en-US" sz="1700" dirty="0">
                <a:latin typeface="Arial" panose="020B0604020202020204" pitchFamily="34" charset="0"/>
                <a:cs typeface="Arial" panose="020B0604020202020204" pitchFamily="34" charset="0"/>
              </a:rPr>
              <a:t> requires for time-series data visualization and analysis.</a:t>
            </a:r>
            <a:endParaRPr lang="en-US" altLang="en-US" sz="1700" b="1" dirty="0">
              <a:latin typeface="Arial" panose="020B0604020202020204" pitchFamily="34" charset="0"/>
              <a:cs typeface="Arial" panose="020B0604020202020204" pitchFamily="34" charset="0"/>
            </a:endParaRPr>
          </a:p>
          <a:p>
            <a:pPr marL="0" lvl="0" indent="0" algn="just" defTabSz="914400" eaLnBrk="0" fontAlgn="base" hangingPunct="0">
              <a:lnSpc>
                <a:spcPct val="100000"/>
              </a:lnSpc>
              <a:spcBef>
                <a:spcPct val="0"/>
              </a:spcBef>
              <a:spcAft>
                <a:spcPct val="0"/>
              </a:spcAft>
              <a:buNone/>
            </a:pPr>
            <a:r>
              <a:rPr lang="en-US" altLang="en-US" sz="1700" b="1" dirty="0">
                <a:latin typeface="Arial" panose="020B0604020202020204" pitchFamily="34" charset="0"/>
                <a:cs typeface="Arial" panose="020B0604020202020204" pitchFamily="34" charset="0"/>
              </a:rPr>
              <a:t> 4. Sampling Rate Control</a:t>
            </a:r>
          </a:p>
          <a:p>
            <a:pPr marL="0" lvl="0" indent="0" algn="just" defTabSz="914400" eaLnBrk="0" fontAlgn="base" hangingPunct="0">
              <a:lnSpc>
                <a:spcPct val="100000"/>
              </a:lnSpc>
              <a:spcBef>
                <a:spcPct val="0"/>
              </a:spcBef>
              <a:spcAft>
                <a:spcPct val="0"/>
              </a:spcAft>
              <a:buFontTx/>
              <a:buChar char="•"/>
            </a:pPr>
            <a:r>
              <a:rPr lang="en-US" altLang="en-US" sz="1700" dirty="0">
                <a:latin typeface="Arial" panose="020B0604020202020204" pitchFamily="34" charset="0"/>
                <a:cs typeface="Arial" panose="020B0604020202020204" pitchFamily="34" charset="0"/>
              </a:rPr>
              <a:t>Uses delay(150) to space out readings (approx. 6–7 Hz), simulating a basic ECG sample rate.</a:t>
            </a:r>
          </a:p>
          <a:p>
            <a:endParaRPr lang="en-IN" dirty="0"/>
          </a:p>
        </p:txBody>
      </p:sp>
    </p:spTree>
    <p:extLst>
      <p:ext uri="{BB962C8B-B14F-4D97-AF65-F5344CB8AC3E}">
        <p14:creationId xmlns:p14="http://schemas.microsoft.com/office/powerpoint/2010/main" val="2334180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0CBFE2-9EEA-6921-469D-1A158FF807FB}"/>
              </a:ext>
            </a:extLst>
          </p:cNvPr>
          <p:cNvSpPr>
            <a:spLocks noGrp="1"/>
          </p:cNvSpPr>
          <p:nvPr>
            <p:ph type="sldNum" sz="quarter" idx="12"/>
          </p:nvPr>
        </p:nvSpPr>
        <p:spPr>
          <a:xfrm>
            <a:off x="8172400" y="6021288"/>
            <a:ext cx="792088" cy="700188"/>
          </a:xfrm>
          <a:solidFill>
            <a:schemeClr val="accent1">
              <a:lumMod val="20000"/>
              <a:lumOff val="80000"/>
            </a:schemeClr>
          </a:solidFill>
        </p:spPr>
        <p:txBody>
          <a:bodyPr/>
          <a:lstStyle/>
          <a:p>
            <a:fld id="{FA9B29F4-E192-40DF-B386-AC3CEBCCB5A5}" type="slidenum">
              <a:rPr lang="en-IN" sz="4400" smtClean="0"/>
              <a:t>24</a:t>
            </a:fld>
            <a:endParaRPr lang="en-IN" sz="4400" dirty="0"/>
          </a:p>
        </p:txBody>
      </p:sp>
      <p:sp>
        <p:nvSpPr>
          <p:cNvPr id="3" name="TextBox 2">
            <a:extLst>
              <a:ext uri="{FF2B5EF4-FFF2-40B4-BE49-F238E27FC236}">
                <a16:creationId xmlns:a16="http://schemas.microsoft.com/office/drawing/2014/main" id="{1C4D7533-737E-FB2F-5243-8E8C5C033701}"/>
              </a:ext>
            </a:extLst>
          </p:cNvPr>
          <p:cNvSpPr txBox="1"/>
          <p:nvPr/>
        </p:nvSpPr>
        <p:spPr>
          <a:xfrm>
            <a:off x="254150" y="208787"/>
            <a:ext cx="3816424" cy="646331"/>
          </a:xfrm>
          <a:prstGeom prst="rect">
            <a:avLst/>
          </a:prstGeom>
          <a:noFill/>
        </p:spPr>
        <p:txBody>
          <a:bodyPr wrap="square" rtlCol="0">
            <a:spAutoFit/>
          </a:bodyPr>
          <a:lstStyle/>
          <a:p>
            <a:r>
              <a:rPr lang="en-US" sz="3600" b="1" dirty="0">
                <a:latin typeface="Arial Black" panose="020B0A04020102020204" pitchFamily="34" charset="0"/>
              </a:rPr>
              <a:t>RESULTS:</a:t>
            </a:r>
            <a:endParaRPr lang="en-IN" sz="3600" b="1" dirty="0">
              <a:latin typeface="Arial Black" panose="020B0A04020102020204" pitchFamily="34" charset="0"/>
            </a:endParaRPr>
          </a:p>
        </p:txBody>
      </p:sp>
      <p:pic>
        <p:nvPicPr>
          <p:cNvPr id="5" name="Picture 4">
            <a:extLst>
              <a:ext uri="{FF2B5EF4-FFF2-40B4-BE49-F238E27FC236}">
                <a16:creationId xmlns:a16="http://schemas.microsoft.com/office/drawing/2014/main" id="{84A8A313-4D84-1D65-C083-CC508F0FF8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219" y="1844824"/>
            <a:ext cx="3481675" cy="1703437"/>
          </a:xfrm>
          <a:prstGeom prst="rect">
            <a:avLst/>
          </a:prstGeom>
        </p:spPr>
      </p:pic>
      <p:sp>
        <p:nvSpPr>
          <p:cNvPr id="6" name="TextBox 5">
            <a:extLst>
              <a:ext uri="{FF2B5EF4-FFF2-40B4-BE49-F238E27FC236}">
                <a16:creationId xmlns:a16="http://schemas.microsoft.com/office/drawing/2014/main" id="{F5EC6C3C-7998-0843-0AD4-2E8E0342B8CD}"/>
              </a:ext>
            </a:extLst>
          </p:cNvPr>
          <p:cNvSpPr txBox="1"/>
          <p:nvPr/>
        </p:nvSpPr>
        <p:spPr>
          <a:xfrm>
            <a:off x="225768" y="855118"/>
            <a:ext cx="6048672" cy="646331"/>
          </a:xfrm>
          <a:prstGeom prst="rect">
            <a:avLst/>
          </a:prstGeom>
          <a:noFill/>
        </p:spPr>
        <p:txBody>
          <a:bodyPr wrap="square" rtlCol="0">
            <a:spAutoFit/>
          </a:bodyPr>
          <a:lstStyle/>
          <a:p>
            <a:r>
              <a:rPr lang="en-US" dirty="0"/>
              <a:t>We upload the </a:t>
            </a:r>
            <a:r>
              <a:rPr lang="en-US" dirty="0">
                <a:latin typeface="Arial" panose="020B0604020202020204" pitchFamily="34" charset="0"/>
                <a:cs typeface="Arial" panose="020B0604020202020204" pitchFamily="34" charset="0"/>
              </a:rPr>
              <a:t>connect</a:t>
            </a:r>
            <a:r>
              <a:rPr lang="en-US" dirty="0"/>
              <a:t> the esp32 to the Ubidots Platform and view the results</a:t>
            </a:r>
            <a:endParaRPr lang="en-IN" dirty="0"/>
          </a:p>
        </p:txBody>
      </p:sp>
      <p:pic>
        <p:nvPicPr>
          <p:cNvPr id="7" name="Picture 6">
            <a:extLst>
              <a:ext uri="{FF2B5EF4-FFF2-40B4-BE49-F238E27FC236}">
                <a16:creationId xmlns:a16="http://schemas.microsoft.com/office/drawing/2014/main" id="{4199986D-5170-DBFC-AB3D-6F4349F3636A}"/>
              </a:ext>
            </a:extLst>
          </p:cNvPr>
          <p:cNvPicPr>
            <a:picLocks noChangeAspect="1"/>
          </p:cNvPicPr>
          <p:nvPr/>
        </p:nvPicPr>
        <p:blipFill>
          <a:blip r:embed="rId3" cstate="print">
            <a:extLst>
              <a:ext uri="{28A0092B-C50C-407E-A947-70E740481C1C}">
                <a14:useLocalDpi xmlns:a14="http://schemas.microsoft.com/office/drawing/2010/main" val="0"/>
              </a:ext>
            </a:extLst>
          </a:blip>
          <a:srcRect r="15900" b="16511"/>
          <a:stretch/>
        </p:blipFill>
        <p:spPr>
          <a:xfrm>
            <a:off x="3973377" y="1556792"/>
            <a:ext cx="3481675" cy="2592288"/>
          </a:xfrm>
          <a:prstGeom prst="rect">
            <a:avLst/>
          </a:prstGeom>
        </p:spPr>
      </p:pic>
      <p:pic>
        <p:nvPicPr>
          <p:cNvPr id="9" name="Picture 8">
            <a:extLst>
              <a:ext uri="{FF2B5EF4-FFF2-40B4-BE49-F238E27FC236}">
                <a16:creationId xmlns:a16="http://schemas.microsoft.com/office/drawing/2014/main" id="{4395725B-B44B-C4D3-AC9B-A75FFBA72371}"/>
              </a:ext>
            </a:extLst>
          </p:cNvPr>
          <p:cNvPicPr>
            <a:picLocks noChangeAspect="1"/>
          </p:cNvPicPr>
          <p:nvPr/>
        </p:nvPicPr>
        <p:blipFill>
          <a:blip r:embed="rId4" cstate="print">
            <a:extLst>
              <a:ext uri="{28A0092B-C50C-407E-A947-70E740481C1C}">
                <a14:useLocalDpi xmlns:a14="http://schemas.microsoft.com/office/drawing/2010/main" val="0"/>
              </a:ext>
            </a:extLst>
          </a:blip>
          <a:srcRect l="8119" b="26860"/>
          <a:stretch/>
        </p:blipFill>
        <p:spPr>
          <a:xfrm>
            <a:off x="254150" y="4293096"/>
            <a:ext cx="3537947" cy="1584176"/>
          </a:xfrm>
          <a:prstGeom prst="rect">
            <a:avLst/>
          </a:prstGeom>
        </p:spPr>
      </p:pic>
      <p:pic>
        <p:nvPicPr>
          <p:cNvPr id="11" name="Picture 10">
            <a:extLst>
              <a:ext uri="{FF2B5EF4-FFF2-40B4-BE49-F238E27FC236}">
                <a16:creationId xmlns:a16="http://schemas.microsoft.com/office/drawing/2014/main" id="{6A4A32D7-085C-17FF-B2E4-7E64FD125B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55976" y="4393725"/>
            <a:ext cx="3692912" cy="1814966"/>
          </a:xfrm>
          <a:prstGeom prst="rect">
            <a:avLst/>
          </a:prstGeom>
        </p:spPr>
      </p:pic>
    </p:spTree>
    <p:extLst>
      <p:ext uri="{BB962C8B-B14F-4D97-AF65-F5344CB8AC3E}">
        <p14:creationId xmlns:p14="http://schemas.microsoft.com/office/powerpoint/2010/main" val="3623476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1C5C9-BEED-362D-078B-268C0C872F70}"/>
              </a:ext>
            </a:extLst>
          </p:cNvPr>
          <p:cNvSpPr>
            <a:spLocks noGrp="1"/>
          </p:cNvSpPr>
          <p:nvPr>
            <p:ph type="title"/>
          </p:nvPr>
        </p:nvSpPr>
        <p:spPr>
          <a:xfrm>
            <a:off x="251520" y="116632"/>
            <a:ext cx="3600400" cy="646941"/>
          </a:xfrm>
        </p:spPr>
        <p:txBody>
          <a:bodyPr>
            <a:normAutofit/>
          </a:bodyPr>
          <a:lstStyle/>
          <a:p>
            <a:pPr algn="l"/>
            <a:r>
              <a:rPr lang="en-US" sz="3600" dirty="0">
                <a:latin typeface="Arial Black" panose="020B0A04020102020204" pitchFamily="34" charset="0"/>
              </a:rPr>
              <a:t>References</a:t>
            </a:r>
            <a:endParaRPr lang="en-IN" sz="3600" dirty="0">
              <a:latin typeface="Arial Black" panose="020B0A04020102020204" pitchFamily="34" charset="0"/>
            </a:endParaRPr>
          </a:p>
        </p:txBody>
      </p:sp>
      <p:sp>
        <p:nvSpPr>
          <p:cNvPr id="4" name="Slide Number Placeholder 3">
            <a:extLst>
              <a:ext uri="{FF2B5EF4-FFF2-40B4-BE49-F238E27FC236}">
                <a16:creationId xmlns:a16="http://schemas.microsoft.com/office/drawing/2014/main" id="{613AFD46-EC09-A07F-C812-5A73BD750645}"/>
              </a:ext>
            </a:extLst>
          </p:cNvPr>
          <p:cNvSpPr>
            <a:spLocks noGrp="1"/>
          </p:cNvSpPr>
          <p:nvPr>
            <p:ph type="sldNum" sz="quarter" idx="12"/>
          </p:nvPr>
        </p:nvSpPr>
        <p:spPr>
          <a:xfrm>
            <a:off x="8028384" y="5949281"/>
            <a:ext cx="864096" cy="772196"/>
          </a:xfrm>
          <a:solidFill>
            <a:schemeClr val="accent1">
              <a:lumMod val="20000"/>
              <a:lumOff val="80000"/>
            </a:schemeClr>
          </a:solidFill>
        </p:spPr>
        <p:txBody>
          <a:bodyPr/>
          <a:lstStyle/>
          <a:p>
            <a:fld id="{FA9B29F4-E192-40DF-B386-AC3CEBCCB5A5}" type="slidenum">
              <a:rPr lang="en-IN" sz="4400" smtClean="0">
                <a:solidFill>
                  <a:schemeClr val="tx1">
                    <a:lumMod val="95000"/>
                    <a:lumOff val="5000"/>
                  </a:schemeClr>
                </a:solidFill>
              </a:rPr>
              <a:t>25</a:t>
            </a:fld>
            <a:endParaRPr lang="en-IN" sz="4400" dirty="0">
              <a:solidFill>
                <a:schemeClr val="tx1">
                  <a:lumMod val="95000"/>
                  <a:lumOff val="5000"/>
                </a:schemeClr>
              </a:solidFill>
            </a:endParaRPr>
          </a:p>
        </p:txBody>
      </p:sp>
      <p:sp>
        <p:nvSpPr>
          <p:cNvPr id="5" name="Rectangle 1">
            <a:extLst>
              <a:ext uri="{FF2B5EF4-FFF2-40B4-BE49-F238E27FC236}">
                <a16:creationId xmlns:a16="http://schemas.microsoft.com/office/drawing/2014/main" id="{009038E5-B6C3-5EDD-BCD0-1437EA2FE6F4}"/>
              </a:ext>
            </a:extLst>
          </p:cNvPr>
          <p:cNvSpPr>
            <a:spLocks noChangeArrowheads="1"/>
          </p:cNvSpPr>
          <p:nvPr/>
        </p:nvSpPr>
        <p:spPr bwMode="auto">
          <a:xfrm>
            <a:off x="107504" y="763573"/>
            <a:ext cx="7848872"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[1] Wikipedia contributors, “ESP32,” </a:t>
            </a:r>
            <a:r>
              <a:rPr kumimoji="0" lang="en-US" altLang="en-US" sz="1400" b="0" i="1" u="none" strike="noStrike" cap="none" normalizeH="0" baseline="0" dirty="0">
                <a:ln>
                  <a:noFill/>
                </a:ln>
                <a:solidFill>
                  <a:schemeClr val="tx1"/>
                </a:solidFill>
                <a:effectLst/>
                <a:latin typeface="Arial" panose="020B0604020202020204" pitchFamily="34" charset="0"/>
              </a:rPr>
              <a:t>Wikipedia</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hlinkClick r:id="rId2"/>
              </a:rPr>
              <a:t>https://en.wikipedia.org/wiki/ESP32</a:t>
            </a:r>
            <a:r>
              <a:rPr kumimoji="0" lang="en-US" altLang="en-US" sz="1400" b="0" i="0" u="none" strike="noStrike" cap="none" normalizeH="0" baseline="0" dirty="0">
                <a:ln>
                  <a:noFill/>
                </a:ln>
                <a:solidFill>
                  <a:schemeClr val="tx1"/>
                </a:solidFill>
                <a:effectLst/>
                <a:latin typeface="Arial" panose="020B0604020202020204" pitchFamily="34" charset="0"/>
              </a:rPr>
              <a:t> (accessed May 4, 2025).</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[2] Wikipedia contributors, “Arduino Uno,” </a:t>
            </a:r>
            <a:r>
              <a:rPr kumimoji="0" lang="en-US" altLang="en-US" sz="1400" b="0" i="1" u="none" strike="noStrike" cap="none" normalizeH="0" baseline="0" dirty="0">
                <a:ln>
                  <a:noFill/>
                </a:ln>
                <a:solidFill>
                  <a:schemeClr val="tx1"/>
                </a:solidFill>
                <a:effectLst/>
                <a:latin typeface="Arial" panose="020B0604020202020204" pitchFamily="34" charset="0"/>
              </a:rPr>
              <a:t>Wikipedia</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hlinkClick r:id="rId3"/>
              </a:rPr>
              <a:t>https://en.wikipedia.org/wiki/Arduino_Uno</a:t>
            </a:r>
            <a:r>
              <a:rPr kumimoji="0" lang="en-US" altLang="en-US" sz="1400" b="0" i="0" u="none" strike="noStrike" cap="none" normalizeH="0" baseline="0" dirty="0">
                <a:ln>
                  <a:noFill/>
                </a:ln>
                <a:solidFill>
                  <a:schemeClr val="tx1"/>
                </a:solidFill>
                <a:effectLst/>
                <a:latin typeface="Arial" panose="020B0604020202020204" pitchFamily="34" charset="0"/>
              </a:rPr>
              <a:t> (accessed May 4, 2025).</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[3] Wikipedia contributors, “AD8232,” </a:t>
            </a:r>
            <a:r>
              <a:rPr kumimoji="0" lang="en-US" altLang="en-US" sz="1400" b="0" i="1" u="none" strike="noStrike" cap="none" normalizeH="0" baseline="0" dirty="0">
                <a:ln>
                  <a:noFill/>
                </a:ln>
                <a:solidFill>
                  <a:schemeClr val="tx1"/>
                </a:solidFill>
                <a:effectLst/>
                <a:latin typeface="Arial" panose="020B0604020202020204" pitchFamily="34" charset="0"/>
              </a:rPr>
              <a:t>Wikipedia</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hlinkClick r:id="rId4"/>
              </a:rPr>
              <a:t>https://en.wikipedia.org/wiki/AD8232</a:t>
            </a:r>
            <a:r>
              <a:rPr kumimoji="0" lang="en-US" altLang="en-US" sz="1400" b="0" i="0" u="none" strike="noStrike" cap="none" normalizeH="0" baseline="0" dirty="0">
                <a:ln>
                  <a:noFill/>
                </a:ln>
                <a:solidFill>
                  <a:schemeClr val="tx1"/>
                </a:solidFill>
                <a:effectLst/>
                <a:latin typeface="Arial" panose="020B0604020202020204" pitchFamily="34" charset="0"/>
              </a:rPr>
              <a:t> (accessed May 4, 2025).</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[4] How2Electronics, “ECG Graph Monitoring with AD8232 ECG Sensor &amp; ESP32 on </a:t>
            </a:r>
            <a:r>
              <a:rPr kumimoji="0" lang="en-US" altLang="en-US" sz="1400" b="0" i="0" u="none" strike="noStrike" cap="none" normalizeH="0" baseline="0" dirty="0" err="1">
                <a:ln>
                  <a:noFill/>
                </a:ln>
                <a:solidFill>
                  <a:schemeClr val="tx1"/>
                </a:solidFill>
                <a:effectLst/>
                <a:latin typeface="Arial" panose="020B0604020202020204" pitchFamily="34" charset="0"/>
              </a:rPr>
              <a:t>Ubidots</a:t>
            </a:r>
            <a:r>
              <a:rPr kumimoji="0" lang="en-US" altLang="en-US" sz="1400" b="0" i="0" u="none" strike="noStrike" cap="none" normalizeH="0" baseline="0" dirty="0">
                <a:ln>
                  <a:noFill/>
                </a:ln>
                <a:solidFill>
                  <a:schemeClr val="tx1"/>
                </a:solidFill>
                <a:effectLst/>
                <a:latin typeface="Arial" panose="020B0604020202020204" pitchFamily="34" charset="0"/>
              </a:rPr>
              <a:t>,” </a:t>
            </a:r>
            <a:r>
              <a:rPr kumimoji="0" lang="en-US" altLang="en-US" sz="1400" b="0" i="1" u="none" strike="noStrike" cap="none" normalizeH="0" baseline="0" dirty="0">
                <a:ln>
                  <a:noFill/>
                </a:ln>
                <a:solidFill>
                  <a:schemeClr val="tx1"/>
                </a:solidFill>
                <a:effectLst/>
                <a:latin typeface="Arial" panose="020B0604020202020204" pitchFamily="34" charset="0"/>
              </a:rPr>
              <a:t>How2Electronics</a:t>
            </a:r>
            <a:r>
              <a:rPr kumimoji="0" lang="en-US" altLang="en-US" sz="1400" b="0" i="0" u="none" strike="noStrike" cap="none" normalizeH="0" baseline="0" dirty="0">
                <a:ln>
                  <a:noFill/>
                </a:ln>
                <a:solidFill>
                  <a:schemeClr val="tx1"/>
                </a:solidFill>
                <a:effectLst/>
                <a:latin typeface="Arial" panose="020B0604020202020204" pitchFamily="34" charset="0"/>
              </a:rPr>
              <a:t>, [Online]. Available: </a:t>
            </a:r>
            <a:r>
              <a:rPr kumimoji="0" lang="en-US" altLang="en-US" sz="1400" b="0" i="0" u="none" strike="noStrike" cap="none" normalizeH="0" baseline="0" dirty="0">
                <a:ln>
                  <a:noFill/>
                </a:ln>
                <a:solidFill>
                  <a:schemeClr val="tx1"/>
                </a:solidFill>
                <a:effectLst/>
                <a:latin typeface="Arial" panose="020B0604020202020204" pitchFamily="34" charset="0"/>
                <a:hlinkClick r:id="rId5"/>
              </a:rPr>
              <a:t>https://how2electronics.com/ecg-monitoring-ad8232-esp32-ubidots-cloud/</a:t>
            </a:r>
            <a:r>
              <a:rPr kumimoji="0" lang="en-US" altLang="en-US" sz="1400" b="0" i="0" u="none" strike="noStrike" cap="none" normalizeH="0" baseline="0" dirty="0">
                <a:ln>
                  <a:noFill/>
                </a:ln>
                <a:solidFill>
                  <a:schemeClr val="tx1"/>
                </a:solidFill>
                <a:effectLst/>
                <a:latin typeface="Arial" panose="020B0604020202020204" pitchFamily="34" charset="0"/>
              </a:rPr>
              <a:t> (accessed May 4, 2025).</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[5] Electronics Innovation, “AD8232 ECG Module with Arduino,” </a:t>
            </a:r>
            <a:r>
              <a:rPr kumimoji="0" lang="en-US" altLang="en-US" sz="1400" b="0" i="1" u="none" strike="noStrike" cap="none" normalizeH="0" baseline="0" dirty="0">
                <a:ln>
                  <a:noFill/>
                </a:ln>
                <a:solidFill>
                  <a:schemeClr val="tx1"/>
                </a:solidFill>
                <a:effectLst/>
                <a:latin typeface="Arial" panose="020B0604020202020204" pitchFamily="34" charset="0"/>
              </a:rPr>
              <a:t>Electronics Innovation</a:t>
            </a:r>
            <a:r>
              <a:rPr kumimoji="0" lang="en-US" altLang="en-US" sz="1400" b="0" i="0" u="none" strike="noStrike" cap="none" normalizeH="0" baseline="0" dirty="0">
                <a:ln>
                  <a:noFill/>
                </a:ln>
                <a:solidFill>
                  <a:schemeClr val="tx1"/>
                </a:solidFill>
                <a:effectLst/>
                <a:latin typeface="Arial" panose="020B0604020202020204" pitchFamily="34" charset="0"/>
              </a:rPr>
              <a:t>, [Online]. Available: </a:t>
            </a:r>
            <a:r>
              <a:rPr kumimoji="0" lang="en-US" altLang="en-US" sz="1400" b="0" i="0" u="none" strike="noStrike" cap="none" normalizeH="0" baseline="0" dirty="0">
                <a:ln>
                  <a:noFill/>
                </a:ln>
                <a:solidFill>
                  <a:schemeClr val="tx1"/>
                </a:solidFill>
                <a:effectLst/>
                <a:latin typeface="Arial" panose="020B0604020202020204" pitchFamily="34" charset="0"/>
                <a:hlinkClick r:id="rId6"/>
              </a:rPr>
              <a:t>https://electronicsinnovation.com/interfacing-ad8232-ecg-module-with-arduino/</a:t>
            </a:r>
            <a:r>
              <a:rPr kumimoji="0" lang="en-US" altLang="en-US" sz="1400" b="0" i="0" u="none" strike="noStrike" cap="none" normalizeH="0" baseline="0" dirty="0">
                <a:ln>
                  <a:noFill/>
                </a:ln>
                <a:solidFill>
                  <a:schemeClr val="tx1"/>
                </a:solidFill>
                <a:effectLst/>
                <a:latin typeface="Arial" panose="020B0604020202020204" pitchFamily="34" charset="0"/>
              </a:rPr>
              <a:t> (accessed May 4, 2025).</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[6] </a:t>
            </a:r>
            <a:r>
              <a:rPr kumimoji="0" lang="en-US" altLang="en-US" sz="1400" b="0" i="0" u="none" strike="noStrike" cap="none" normalizeH="0" baseline="0" dirty="0" err="1">
                <a:ln>
                  <a:noFill/>
                </a:ln>
                <a:solidFill>
                  <a:schemeClr val="tx1"/>
                </a:solidFill>
                <a:effectLst/>
                <a:latin typeface="Arial" panose="020B0604020202020204" pitchFamily="34" charset="0"/>
              </a:rPr>
              <a:t>Ubidots</a:t>
            </a:r>
            <a:r>
              <a:rPr kumimoji="0" lang="en-US" altLang="en-US" sz="1400" b="0" i="0" u="none" strike="noStrike" cap="none" normalizeH="0" baseline="0" dirty="0">
                <a:ln>
                  <a:noFill/>
                </a:ln>
                <a:solidFill>
                  <a:schemeClr val="tx1"/>
                </a:solidFill>
                <a:effectLst/>
                <a:latin typeface="Arial" panose="020B0604020202020204" pitchFamily="34" charset="0"/>
              </a:rPr>
              <a:t> Help Center, “Getting Started with </a:t>
            </a:r>
            <a:r>
              <a:rPr kumimoji="0" lang="en-US" altLang="en-US" sz="1400" b="0" i="0" u="none" strike="noStrike" cap="none" normalizeH="0" baseline="0" dirty="0" err="1">
                <a:ln>
                  <a:noFill/>
                </a:ln>
                <a:solidFill>
                  <a:schemeClr val="tx1"/>
                </a:solidFill>
                <a:effectLst/>
                <a:latin typeface="Arial" panose="020B0604020202020204" pitchFamily="34" charset="0"/>
              </a:rPr>
              <a:t>Ubidots</a:t>
            </a:r>
            <a:r>
              <a:rPr kumimoji="0" lang="en-US" altLang="en-US" sz="1400" b="0" i="0" u="none" strike="noStrike" cap="none" normalizeH="0" baseline="0" dirty="0">
                <a:ln>
                  <a:noFill/>
                </a:ln>
                <a:solidFill>
                  <a:schemeClr val="tx1"/>
                </a:solidFill>
                <a:effectLst/>
                <a:latin typeface="Arial" panose="020B0604020202020204" pitchFamily="34" charset="0"/>
              </a:rPr>
              <a:t> MQTT API,” </a:t>
            </a:r>
            <a:r>
              <a:rPr kumimoji="0" lang="en-US" altLang="en-US" sz="1400" b="0" i="1" u="none" strike="noStrike" cap="none" normalizeH="0" baseline="0" dirty="0" err="1">
                <a:ln>
                  <a:noFill/>
                </a:ln>
                <a:solidFill>
                  <a:schemeClr val="tx1"/>
                </a:solidFill>
                <a:effectLst/>
                <a:latin typeface="Arial" panose="020B0604020202020204" pitchFamily="34" charset="0"/>
              </a:rPr>
              <a:t>Ubidots</a:t>
            </a:r>
            <a:r>
              <a:rPr kumimoji="0" lang="en-US" altLang="en-US" sz="1400" b="0" i="0" u="none" strike="noStrike" cap="none" normalizeH="0" baseline="0" dirty="0">
                <a:ln>
                  <a:noFill/>
                </a:ln>
                <a:solidFill>
                  <a:schemeClr val="tx1"/>
                </a:solidFill>
                <a:effectLst/>
                <a:latin typeface="Arial" panose="020B0604020202020204" pitchFamily="34" charset="0"/>
              </a:rPr>
              <a:t>, [Online]. Available: </a:t>
            </a:r>
            <a:r>
              <a:rPr kumimoji="0" lang="en-US" altLang="en-US" sz="1400" b="0" i="0" u="none" strike="noStrike" cap="none" normalizeH="0" baseline="0" dirty="0">
                <a:ln>
                  <a:noFill/>
                </a:ln>
                <a:solidFill>
                  <a:schemeClr val="tx1"/>
                </a:solidFill>
                <a:effectLst/>
                <a:latin typeface="Arial" panose="020B0604020202020204" pitchFamily="34" charset="0"/>
                <a:hlinkClick r:id="rId7"/>
              </a:rPr>
              <a:t>https://help.ubidots.com/en/articles/1979518-getting-started-with-the-ubidots-mqtt-api</a:t>
            </a:r>
            <a:r>
              <a:rPr kumimoji="0" lang="en-US" altLang="en-US" sz="1400" b="0" i="0" u="none" strike="noStrike" cap="none" normalizeH="0" baseline="0" dirty="0">
                <a:ln>
                  <a:noFill/>
                </a:ln>
                <a:solidFill>
                  <a:schemeClr val="tx1"/>
                </a:solidFill>
                <a:effectLst/>
                <a:latin typeface="Arial" panose="020B0604020202020204" pitchFamily="34" charset="0"/>
              </a:rPr>
              <a:t> (accessed May 4, 2025).</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[7] </a:t>
            </a:r>
            <a:r>
              <a:rPr kumimoji="0" lang="en-US" altLang="en-US" sz="1400" b="0" i="0" u="none" strike="noStrike" cap="none" normalizeH="0" baseline="0" dirty="0" err="1">
                <a:ln>
                  <a:noFill/>
                </a:ln>
                <a:solidFill>
                  <a:schemeClr val="tx1"/>
                </a:solidFill>
                <a:effectLst/>
                <a:latin typeface="Arial" panose="020B0604020202020204" pitchFamily="34" charset="0"/>
              </a:rPr>
              <a:t>Espressif</a:t>
            </a:r>
            <a:r>
              <a:rPr kumimoji="0" lang="en-US" altLang="en-US" sz="1400" b="0" i="0" u="none" strike="noStrike" cap="none" normalizeH="0" baseline="0" dirty="0">
                <a:ln>
                  <a:noFill/>
                </a:ln>
                <a:solidFill>
                  <a:schemeClr val="tx1"/>
                </a:solidFill>
                <a:effectLst/>
                <a:latin typeface="Arial" panose="020B0604020202020204" pitchFamily="34" charset="0"/>
              </a:rPr>
              <a:t> Systems, </a:t>
            </a:r>
            <a:r>
              <a:rPr kumimoji="0" lang="en-US" altLang="en-US" sz="1400" b="0" i="1" u="none" strike="noStrike" cap="none" normalizeH="0" baseline="0" dirty="0">
                <a:ln>
                  <a:noFill/>
                </a:ln>
                <a:solidFill>
                  <a:schemeClr val="tx1"/>
                </a:solidFill>
                <a:effectLst/>
                <a:latin typeface="Arial" panose="020B0604020202020204" pitchFamily="34" charset="0"/>
              </a:rPr>
              <a:t>ESP32 Technical Reference Manual</a:t>
            </a:r>
            <a:r>
              <a:rPr kumimoji="0" lang="en-US" altLang="en-US" sz="1400" b="0" i="0" u="none" strike="noStrike" cap="none" normalizeH="0" baseline="0" dirty="0">
                <a:ln>
                  <a:noFill/>
                </a:ln>
                <a:solidFill>
                  <a:schemeClr val="tx1"/>
                </a:solidFill>
                <a:effectLst/>
                <a:latin typeface="Arial" panose="020B0604020202020204" pitchFamily="34" charset="0"/>
              </a:rPr>
              <a:t>, [Online]. Available: </a:t>
            </a:r>
            <a:r>
              <a:rPr kumimoji="0" lang="en-US" altLang="en-US" sz="1400" b="0" i="0" u="none" strike="noStrike" cap="none" normalizeH="0" baseline="0" dirty="0">
                <a:ln>
                  <a:noFill/>
                </a:ln>
                <a:solidFill>
                  <a:schemeClr val="tx1"/>
                </a:solidFill>
                <a:effectLst/>
                <a:latin typeface="Arial" panose="020B0604020202020204" pitchFamily="34" charset="0"/>
                <a:hlinkClick r:id="rId8"/>
              </a:rPr>
              <a:t>https://www.espressif.com/sites/default/files/documentation/esp32_technical_reference_manual_en.pdf</a:t>
            </a:r>
            <a:r>
              <a:rPr kumimoji="0" lang="en-US" altLang="en-US" sz="1400" b="0" i="0" u="none" strike="noStrike" cap="none" normalizeH="0" baseline="0" dirty="0">
                <a:ln>
                  <a:noFill/>
                </a:ln>
                <a:solidFill>
                  <a:schemeClr val="tx1"/>
                </a:solidFill>
                <a:effectLst/>
                <a:latin typeface="Arial" panose="020B0604020202020204" pitchFamily="34" charset="0"/>
              </a:rPr>
              <a:t> (accessed May 4, 2025).</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[8] M. Mahfouz and Y. Zhang, “Wireless ECG Monitoring Systems: A Review,” </a:t>
            </a:r>
            <a:r>
              <a:rPr kumimoji="0" lang="en-US" altLang="en-US" sz="1400" b="0" i="1" u="none" strike="noStrike" cap="none" normalizeH="0" baseline="0" dirty="0">
                <a:ln>
                  <a:noFill/>
                </a:ln>
                <a:solidFill>
                  <a:schemeClr val="tx1"/>
                </a:solidFill>
                <a:effectLst/>
                <a:latin typeface="Arial" panose="020B0604020202020204" pitchFamily="34" charset="0"/>
              </a:rPr>
              <a:t>Journal of Healthcare Engineering</a:t>
            </a:r>
            <a:r>
              <a:rPr kumimoji="0" lang="en-US" altLang="en-US" sz="1400" b="0" i="0" u="none" strike="noStrike" cap="none" normalizeH="0" baseline="0" dirty="0">
                <a:ln>
                  <a:noFill/>
                </a:ln>
                <a:solidFill>
                  <a:schemeClr val="tx1"/>
                </a:solidFill>
                <a:effectLst/>
                <a:latin typeface="Arial" panose="020B0604020202020204" pitchFamily="34" charset="0"/>
              </a:rPr>
              <a:t>, vol. 5, no. 3, pp. 203–228, 2014.</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[9] </a:t>
            </a:r>
            <a:r>
              <a:rPr kumimoji="0" lang="en-US" altLang="en-US" sz="1400" b="0" i="0" u="none" strike="noStrike" cap="none" normalizeH="0" baseline="0" dirty="0" err="1">
                <a:ln>
                  <a:noFill/>
                </a:ln>
                <a:solidFill>
                  <a:schemeClr val="tx1"/>
                </a:solidFill>
                <a:effectLst/>
                <a:latin typeface="Arial" panose="020B0604020202020204" pitchFamily="34" charset="0"/>
              </a:rPr>
              <a:t>Ubidots</a:t>
            </a:r>
            <a:r>
              <a:rPr kumimoji="0" lang="en-US" altLang="en-US" sz="1400" b="0" i="0" u="none" strike="noStrike" cap="none" normalizeH="0" baseline="0" dirty="0">
                <a:ln>
                  <a:noFill/>
                </a:ln>
                <a:solidFill>
                  <a:schemeClr val="tx1"/>
                </a:solidFill>
                <a:effectLst/>
                <a:latin typeface="Arial" panose="020B0604020202020204" pitchFamily="34" charset="0"/>
              </a:rPr>
              <a:t>, “ESP32 MQTT Example Code,” </a:t>
            </a:r>
            <a:r>
              <a:rPr kumimoji="0" lang="en-US" altLang="en-US" sz="1400" b="0" i="1" u="none" strike="noStrike" cap="none" normalizeH="0" baseline="0" dirty="0">
                <a:ln>
                  <a:noFill/>
                </a:ln>
                <a:solidFill>
                  <a:schemeClr val="tx1"/>
                </a:solidFill>
                <a:effectLst/>
                <a:latin typeface="Arial" panose="020B0604020202020204" pitchFamily="34" charset="0"/>
              </a:rPr>
              <a:t>GitHub</a:t>
            </a:r>
            <a:r>
              <a:rPr kumimoji="0" lang="en-US" altLang="en-US" sz="1400" b="0" i="0" u="none" strike="noStrike" cap="none" normalizeH="0" baseline="0" dirty="0">
                <a:ln>
                  <a:noFill/>
                </a:ln>
                <a:solidFill>
                  <a:schemeClr val="tx1"/>
                </a:solidFill>
                <a:effectLst/>
                <a:latin typeface="Arial" panose="020B0604020202020204" pitchFamily="34" charset="0"/>
              </a:rPr>
              <a:t>, [Online]. Available: </a:t>
            </a:r>
            <a:r>
              <a:rPr kumimoji="0" lang="en-US" altLang="en-US" sz="1400" b="0" i="0" u="none" strike="noStrike" cap="none" normalizeH="0" baseline="0" dirty="0">
                <a:ln>
                  <a:noFill/>
                </a:ln>
                <a:solidFill>
                  <a:schemeClr val="tx1"/>
                </a:solidFill>
                <a:effectLst/>
                <a:latin typeface="Arial" panose="020B0604020202020204" pitchFamily="34" charset="0"/>
                <a:hlinkClick r:id="rId9"/>
              </a:rPr>
              <a:t>https://github.com/ubidots/ubidots-mqtt-esp</a:t>
            </a:r>
            <a:r>
              <a:rPr kumimoji="0" lang="en-US" altLang="en-US" sz="1400" b="0" i="0" u="none" strike="noStrike" cap="none" normalizeH="0" baseline="0" dirty="0">
                <a:ln>
                  <a:noFill/>
                </a:ln>
                <a:solidFill>
                  <a:schemeClr val="tx1"/>
                </a:solidFill>
                <a:effectLst/>
                <a:latin typeface="Arial" panose="020B0604020202020204" pitchFamily="34" charset="0"/>
              </a:rPr>
              <a:t> (accessed May 4, 2025).</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[10] Analog Devices Inc., </a:t>
            </a:r>
            <a:r>
              <a:rPr kumimoji="0" lang="en-US" altLang="en-US" sz="1400" b="0" i="1" u="none" strike="noStrike" cap="none" normalizeH="0" baseline="0" dirty="0">
                <a:ln>
                  <a:noFill/>
                </a:ln>
                <a:solidFill>
                  <a:schemeClr val="tx1"/>
                </a:solidFill>
                <a:effectLst/>
                <a:latin typeface="Arial" panose="020B0604020202020204" pitchFamily="34" charset="0"/>
              </a:rPr>
              <a:t>AD8232: Heart Rate Monitor Front End Datasheet</a:t>
            </a:r>
            <a:r>
              <a:rPr kumimoji="0" lang="en-US" altLang="en-US" sz="1400" b="0" i="0" u="none" strike="noStrike" cap="none" normalizeH="0" baseline="0" dirty="0">
                <a:ln>
                  <a:noFill/>
                </a:ln>
                <a:solidFill>
                  <a:schemeClr val="tx1"/>
                </a:solidFill>
                <a:effectLst/>
                <a:latin typeface="Arial" panose="020B0604020202020204" pitchFamily="34" charset="0"/>
              </a:rPr>
              <a:t>, [Online]. Available: </a:t>
            </a:r>
            <a:r>
              <a:rPr kumimoji="0" lang="en-US" altLang="en-US" sz="1400" b="0" i="0" u="none" strike="noStrike" cap="none" normalizeH="0" baseline="0" dirty="0">
                <a:ln>
                  <a:noFill/>
                </a:ln>
                <a:solidFill>
                  <a:schemeClr val="tx1"/>
                </a:solidFill>
                <a:effectLst/>
                <a:latin typeface="Arial" panose="020B0604020202020204" pitchFamily="34" charset="0"/>
                <a:hlinkClick r:id="rId10"/>
              </a:rPr>
              <a:t>https://www.analog.com/media/en/technical-documentation/data-sheets/ad8232.pdf</a:t>
            </a:r>
            <a:r>
              <a:rPr kumimoji="0" lang="en-US" altLang="en-US" sz="1400" b="0" i="0" u="none" strike="noStrike" cap="none" normalizeH="0" baseline="0" dirty="0">
                <a:ln>
                  <a:noFill/>
                </a:ln>
                <a:solidFill>
                  <a:schemeClr val="tx1"/>
                </a:solidFill>
                <a:effectLst/>
                <a:latin typeface="Arial" panose="020B0604020202020204" pitchFamily="34" charset="0"/>
              </a:rPr>
              <a:t> (accessed May 4, 2025).</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[11] F. Akhter and F. Ahmed, “IoT-Based Health Monitoring Systems for Remote Patient Care,” in </a:t>
            </a:r>
            <a:r>
              <a:rPr kumimoji="0" lang="en-US" altLang="en-US" sz="1400" b="0" i="1" u="none" strike="noStrike" cap="none" normalizeH="0" baseline="0" dirty="0">
                <a:ln>
                  <a:noFill/>
                </a:ln>
                <a:solidFill>
                  <a:schemeClr val="tx1"/>
                </a:solidFill>
                <a:effectLst/>
                <a:latin typeface="Arial" panose="020B0604020202020204" pitchFamily="34" charset="0"/>
              </a:rPr>
              <a:t>IoT Applications for Healthcare Systems</a:t>
            </a:r>
            <a:r>
              <a:rPr kumimoji="0" lang="en-US" altLang="en-US" sz="1400" b="0" i="0" u="none" strike="noStrike" cap="none" normalizeH="0" baseline="0" dirty="0">
                <a:ln>
                  <a:noFill/>
                </a:ln>
                <a:solidFill>
                  <a:schemeClr val="tx1"/>
                </a:solidFill>
                <a:effectLst/>
                <a:latin typeface="Arial" panose="020B0604020202020204" pitchFamily="34" charset="0"/>
              </a:rPr>
              <a:t>, IGI Global, 2020.</a:t>
            </a:r>
          </a:p>
        </p:txBody>
      </p:sp>
    </p:spTree>
    <p:extLst>
      <p:ext uri="{BB962C8B-B14F-4D97-AF65-F5344CB8AC3E}">
        <p14:creationId xmlns:p14="http://schemas.microsoft.com/office/powerpoint/2010/main" val="32482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004" y="4019"/>
            <a:ext cx="7064276" cy="1120726"/>
          </a:xfrm>
        </p:spPr>
        <p:txBody>
          <a:bodyPr>
            <a:normAutofit/>
          </a:bodyPr>
          <a:lstStyle/>
          <a:p>
            <a:pPr algn="l"/>
            <a:r>
              <a:rPr lang="en-US" sz="3600" dirty="0">
                <a:latin typeface="Arial Black" pitchFamily="34" charset="0"/>
              </a:rPr>
              <a:t>Introduction</a:t>
            </a:r>
            <a:endParaRPr lang="en-IN" sz="3600" dirty="0">
              <a:latin typeface="Arial Black" pitchFamily="34" charset="0"/>
            </a:endParaRPr>
          </a:p>
        </p:txBody>
      </p:sp>
      <p:sp>
        <p:nvSpPr>
          <p:cNvPr id="3" name="Subtitle 2"/>
          <p:cNvSpPr>
            <a:spLocks noGrp="1"/>
          </p:cNvSpPr>
          <p:nvPr>
            <p:ph type="subTitle" idx="1"/>
          </p:nvPr>
        </p:nvSpPr>
        <p:spPr>
          <a:xfrm>
            <a:off x="107504" y="1772816"/>
            <a:ext cx="8856984" cy="4176464"/>
          </a:xfrm>
          <a:effectLst>
            <a:outerShdw blurRad="63500" sx="102000" sy="102000" algn="ctr" rotWithShape="0">
              <a:prstClr val="black">
                <a:alpha val="40000"/>
              </a:prstClr>
            </a:outerShdw>
          </a:effectLst>
        </p:spPr>
        <p:txBody>
          <a:bodyPr>
            <a:normAutofit/>
          </a:bodyPr>
          <a:lstStyle/>
          <a:p>
            <a:pPr marL="342900" indent="-342900" algn="just">
              <a:buClr>
                <a:schemeClr val="tx1">
                  <a:lumMod val="95000"/>
                  <a:lumOff val="5000"/>
                </a:schemeClr>
              </a:buClr>
              <a:buFont typeface="Wingdings" panose="05000000000000000000" pitchFamily="2" charset="2"/>
              <a:buChar char="Ø"/>
            </a:pPr>
            <a:r>
              <a:rPr lang="en-US" sz="2800" dirty="0">
                <a:solidFill>
                  <a:schemeClr val="tx1">
                    <a:lumMod val="95000"/>
                    <a:lumOff val="5000"/>
                  </a:schemeClr>
                </a:solidFill>
                <a:latin typeface="Arial" panose="020B0604020202020204" pitchFamily="34" charset="0"/>
                <a:cs typeface="Arial" panose="020B0604020202020204" pitchFamily="34" charset="0"/>
              </a:rPr>
              <a:t>The</a:t>
            </a:r>
            <a:r>
              <a:rPr lang="en-US" sz="2800" dirty="0">
                <a:latin typeface="Arial" panose="020B0604020202020204" pitchFamily="34" charset="0"/>
                <a:cs typeface="Arial" panose="020B0604020202020204" pitchFamily="34" charset="0"/>
              </a:rPr>
              <a:t> </a:t>
            </a:r>
            <a:r>
              <a:rPr lang="en-US" sz="2800" dirty="0">
                <a:solidFill>
                  <a:schemeClr val="tx1">
                    <a:lumMod val="95000"/>
                    <a:lumOff val="5000"/>
                  </a:schemeClr>
                </a:solidFill>
                <a:latin typeface="Arial" panose="020B0604020202020204" pitchFamily="34" charset="0"/>
                <a:cs typeface="Arial" panose="020B0604020202020204" pitchFamily="34" charset="0"/>
              </a:rPr>
              <a:t>mortality rate due to CVD(C</a:t>
            </a:r>
            <a:r>
              <a:rPr lang="en-IN" sz="2800" dirty="0">
                <a:solidFill>
                  <a:schemeClr val="tx1">
                    <a:lumMod val="95000"/>
                    <a:lumOff val="5000"/>
                  </a:schemeClr>
                </a:solidFill>
                <a:latin typeface="Arial" panose="020B0604020202020204" pitchFamily="34" charset="0"/>
                <a:cs typeface="Arial" panose="020B0604020202020204" pitchFamily="34" charset="0"/>
              </a:rPr>
              <a:t>ARDIOVASCULAR DISEASE</a:t>
            </a:r>
            <a:r>
              <a:rPr lang="en-US" sz="2800" dirty="0">
                <a:solidFill>
                  <a:schemeClr val="tx1">
                    <a:lumMod val="95000"/>
                    <a:lumOff val="5000"/>
                  </a:schemeClr>
                </a:solidFill>
                <a:latin typeface="Arial" panose="020B0604020202020204" pitchFamily="34" charset="0"/>
                <a:cs typeface="Arial" panose="020B0604020202020204" pitchFamily="34" charset="0"/>
              </a:rPr>
              <a:t>) can be significantly reduced through an electrocardiogram (ECG) test.</a:t>
            </a:r>
          </a:p>
          <a:p>
            <a:pPr algn="l">
              <a:buClr>
                <a:schemeClr val="tx1">
                  <a:lumMod val="95000"/>
                  <a:lumOff val="5000"/>
                </a:schemeClr>
              </a:buClr>
            </a:pPr>
            <a:endParaRPr lang="en-US" sz="28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l">
              <a:buClr>
                <a:schemeClr val="tx1">
                  <a:lumMod val="95000"/>
                  <a:lumOff val="5000"/>
                </a:schemeClr>
              </a:buClr>
              <a:buFont typeface="Wingdings" panose="05000000000000000000" pitchFamily="2" charset="2"/>
              <a:buChar char="Ø"/>
            </a:pPr>
            <a:endParaRPr lang="en-US" sz="28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Clr>
                <a:schemeClr val="tx1">
                  <a:lumMod val="95000"/>
                  <a:lumOff val="5000"/>
                </a:schemeClr>
              </a:buClr>
              <a:buFont typeface="Wingdings" panose="05000000000000000000" pitchFamily="2" charset="2"/>
              <a:buChar char="Ø"/>
            </a:pPr>
            <a:r>
              <a:rPr lang="en-US" sz="2800" i="0" dirty="0">
                <a:solidFill>
                  <a:srgbClr val="222222"/>
                </a:solidFill>
                <a:effectLst/>
                <a:latin typeface="Arial" panose="020B0604020202020204" pitchFamily="34" charset="0"/>
                <a:cs typeface="Arial" panose="020B0604020202020204" pitchFamily="34" charset="0"/>
              </a:rPr>
              <a:t>Therefore, portable  and wearable ECG monitoring devices have been developed to promptly evaluate heart conditions in a rapid and convenient manner.</a:t>
            </a:r>
            <a:endParaRPr lang="en-US" sz="2800" dirty="0">
              <a:solidFill>
                <a:schemeClr val="tx1">
                  <a:lumMod val="95000"/>
                  <a:lumOff val="5000"/>
                </a:schemeClr>
              </a:solidFill>
              <a:latin typeface="Arial" panose="020B0604020202020204" pitchFamily="34" charset="0"/>
              <a:cs typeface="Arial" panose="020B0604020202020204" pitchFamily="34" charset="0"/>
            </a:endParaRPr>
          </a:p>
          <a:p>
            <a:pPr marL="342900" indent="-342900" algn="just">
              <a:buFont typeface="Arial" pitchFamily="34" charset="0"/>
              <a:buChar char="•"/>
            </a:pPr>
            <a:endParaRPr lang="en-US" sz="2000" dirty="0">
              <a:solidFill>
                <a:schemeClr val="bg2">
                  <a:lumMod val="10000"/>
                </a:schemeClr>
              </a:solidFill>
            </a:endParaRPr>
          </a:p>
          <a:p>
            <a:pPr marL="342900" indent="-342900" algn="just">
              <a:buFont typeface="Arial" pitchFamily="34" charset="0"/>
              <a:buChar char="•"/>
            </a:pPr>
            <a:endParaRPr lang="en-US" sz="2400" dirty="0">
              <a:solidFill>
                <a:schemeClr val="bg2">
                  <a:lumMod val="10000"/>
                </a:schemeClr>
              </a:solidFill>
            </a:endParaRPr>
          </a:p>
          <a:p>
            <a:pPr marL="342900" indent="-342900" algn="just">
              <a:buFont typeface="Arial" pitchFamily="34" charset="0"/>
              <a:buChar char="•"/>
            </a:pPr>
            <a:endParaRPr lang="en-US" sz="2400" dirty="0">
              <a:solidFill>
                <a:schemeClr val="bg2">
                  <a:lumMod val="10000"/>
                </a:schemeClr>
              </a:solidFill>
            </a:endParaRPr>
          </a:p>
          <a:p>
            <a:pPr marL="342900" indent="-342900" algn="just">
              <a:buFont typeface="Arial" pitchFamily="34" charset="0"/>
              <a:buChar char="•"/>
            </a:pPr>
            <a:endParaRPr lang="en-US" sz="2400" dirty="0">
              <a:solidFill>
                <a:schemeClr val="bg2">
                  <a:lumMod val="10000"/>
                </a:schemeClr>
              </a:solidFill>
            </a:endParaRPr>
          </a:p>
          <a:p>
            <a:pPr marL="342900" indent="-342900" algn="just">
              <a:buFont typeface="Arial" pitchFamily="34" charset="0"/>
              <a:buChar char="•"/>
            </a:pPr>
            <a:endParaRPr lang="en-US" sz="2400" dirty="0">
              <a:solidFill>
                <a:schemeClr val="bg2">
                  <a:lumMod val="10000"/>
                </a:schemeClr>
              </a:solidFill>
            </a:endParaRPr>
          </a:p>
          <a:p>
            <a:pPr marL="342900" indent="-342900" algn="just">
              <a:buFont typeface="Arial" pitchFamily="34" charset="0"/>
              <a:buChar char="•"/>
            </a:pPr>
            <a:endParaRPr lang="en-US" sz="2400" dirty="0">
              <a:solidFill>
                <a:schemeClr val="bg2">
                  <a:lumMod val="10000"/>
                </a:schemeClr>
              </a:solidFill>
            </a:endParaRPr>
          </a:p>
          <a:p>
            <a:pPr marL="342900" indent="-342900" algn="just">
              <a:buFont typeface="Arial" pitchFamily="34" charset="0"/>
              <a:buChar char="•"/>
            </a:pPr>
            <a:endParaRPr lang="en-US" sz="2400" dirty="0">
              <a:solidFill>
                <a:schemeClr val="bg2">
                  <a:lumMod val="10000"/>
                </a:schemeClr>
              </a:solidFill>
            </a:endParaRPr>
          </a:p>
          <a:p>
            <a:pPr marL="342900" indent="-342900" algn="just">
              <a:buFont typeface="Arial" pitchFamily="34" charset="0"/>
              <a:buChar char="•"/>
            </a:pPr>
            <a:endParaRPr lang="en-US" sz="2400" dirty="0">
              <a:solidFill>
                <a:schemeClr val="bg2">
                  <a:lumMod val="10000"/>
                </a:schemeClr>
              </a:solidFill>
            </a:endParaRPr>
          </a:p>
          <a:p>
            <a:pPr marL="342900" indent="-342900" algn="just">
              <a:buFont typeface="Arial" pitchFamily="34" charset="0"/>
              <a:buChar char="•"/>
            </a:pPr>
            <a:endParaRPr lang="en-US" sz="2400" dirty="0">
              <a:solidFill>
                <a:schemeClr val="bg2">
                  <a:lumMod val="10000"/>
                </a:schemeClr>
              </a:solidFill>
            </a:endParaRPr>
          </a:p>
          <a:p>
            <a:pPr marL="342900" indent="-342900" algn="just">
              <a:buFont typeface="Arial" pitchFamily="34" charset="0"/>
              <a:buChar char="•"/>
            </a:pPr>
            <a:endParaRPr lang="en-IN" sz="2400" dirty="0">
              <a:solidFill>
                <a:schemeClr val="bg2">
                  <a:lumMod val="10000"/>
                </a:schemeClr>
              </a:solidFill>
            </a:endParaRPr>
          </a:p>
        </p:txBody>
      </p:sp>
      <p:sp>
        <p:nvSpPr>
          <p:cNvPr id="4" name="Slide Number Placeholder 3"/>
          <p:cNvSpPr>
            <a:spLocks noGrp="1"/>
          </p:cNvSpPr>
          <p:nvPr>
            <p:ph type="sldNum" sz="quarter" idx="12"/>
          </p:nvPr>
        </p:nvSpPr>
        <p:spPr>
          <a:xfrm>
            <a:off x="8172400" y="6093297"/>
            <a:ext cx="576064" cy="628180"/>
          </a:xfrm>
          <a:solidFill>
            <a:schemeClr val="accent1">
              <a:lumMod val="20000"/>
              <a:lumOff val="80000"/>
            </a:schemeClr>
          </a:solidFill>
        </p:spPr>
        <p:txBody>
          <a:bodyPr/>
          <a:lstStyle/>
          <a:p>
            <a:fld id="{FA9B29F4-E192-40DF-B386-AC3CEBCCB5A5}" type="slidenum">
              <a:rPr lang="en-IN" sz="4800" smtClean="0">
                <a:solidFill>
                  <a:schemeClr val="tx1">
                    <a:lumMod val="95000"/>
                    <a:lumOff val="5000"/>
                  </a:schemeClr>
                </a:solidFill>
              </a:rPr>
              <a:t>3</a:t>
            </a:fld>
            <a:endParaRPr lang="en-IN" sz="4800" dirty="0">
              <a:solidFill>
                <a:schemeClr val="tx1">
                  <a:lumMod val="95000"/>
                  <a:lumOff val="5000"/>
                </a:schemeClr>
              </a:solidFill>
            </a:endParaRPr>
          </a:p>
        </p:txBody>
      </p:sp>
    </p:spTree>
    <p:extLst>
      <p:ext uri="{BB962C8B-B14F-4D97-AF65-F5344CB8AC3E}">
        <p14:creationId xmlns:p14="http://schemas.microsoft.com/office/powerpoint/2010/main" val="3050184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DC513-5207-B4B9-7055-551B6D4A9A2D}"/>
              </a:ext>
            </a:extLst>
          </p:cNvPr>
          <p:cNvSpPr>
            <a:spLocks noGrp="1"/>
          </p:cNvSpPr>
          <p:nvPr>
            <p:ph type="title"/>
          </p:nvPr>
        </p:nvSpPr>
        <p:spPr>
          <a:xfrm>
            <a:off x="357356" y="188640"/>
            <a:ext cx="3833507" cy="962648"/>
          </a:xfrm>
        </p:spPr>
        <p:txBody>
          <a:bodyPr>
            <a:normAutofit/>
          </a:bodyPr>
          <a:lstStyle/>
          <a:p>
            <a:r>
              <a:rPr lang="en-US" sz="3600" dirty="0">
                <a:latin typeface="Arial Black" panose="020B0A04020102020204" pitchFamily="34" charset="0"/>
              </a:rPr>
              <a:t>ECG Graph</a:t>
            </a:r>
            <a:endParaRPr lang="en-IN" sz="3600" dirty="0">
              <a:latin typeface="Arial Black" panose="020B0A04020102020204" pitchFamily="34" charset="0"/>
            </a:endParaRPr>
          </a:p>
        </p:txBody>
      </p:sp>
      <p:pic>
        <p:nvPicPr>
          <p:cNvPr id="6" name="Content Placeholder 5">
            <a:extLst>
              <a:ext uri="{FF2B5EF4-FFF2-40B4-BE49-F238E27FC236}">
                <a16:creationId xmlns:a16="http://schemas.microsoft.com/office/drawing/2014/main" id="{86DC8EE8-B316-280D-2E7A-305FE3BDFD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356" y="1268760"/>
            <a:ext cx="3600400" cy="2612984"/>
          </a:xfrm>
        </p:spPr>
      </p:pic>
      <p:sp>
        <p:nvSpPr>
          <p:cNvPr id="4" name="Slide Number Placeholder 3">
            <a:extLst>
              <a:ext uri="{FF2B5EF4-FFF2-40B4-BE49-F238E27FC236}">
                <a16:creationId xmlns:a16="http://schemas.microsoft.com/office/drawing/2014/main" id="{4032522B-09A3-BD1C-5141-0C97738B7698}"/>
              </a:ext>
            </a:extLst>
          </p:cNvPr>
          <p:cNvSpPr>
            <a:spLocks noGrp="1"/>
          </p:cNvSpPr>
          <p:nvPr>
            <p:ph type="sldNum" sz="quarter" idx="12"/>
          </p:nvPr>
        </p:nvSpPr>
        <p:spPr>
          <a:xfrm>
            <a:off x="8388424" y="6093297"/>
            <a:ext cx="504056" cy="628180"/>
          </a:xfrm>
          <a:solidFill>
            <a:schemeClr val="accent1">
              <a:lumMod val="20000"/>
              <a:lumOff val="80000"/>
            </a:schemeClr>
          </a:solidFill>
        </p:spPr>
        <p:txBody>
          <a:bodyPr/>
          <a:lstStyle/>
          <a:p>
            <a:fld id="{FA9B29F4-E192-40DF-B386-AC3CEBCCB5A5}" type="slidenum">
              <a:rPr lang="en-IN" sz="4400" smtClean="0"/>
              <a:t>4</a:t>
            </a:fld>
            <a:endParaRPr lang="en-IN" sz="4400" dirty="0"/>
          </a:p>
        </p:txBody>
      </p:sp>
      <p:sp>
        <p:nvSpPr>
          <p:cNvPr id="7" name="Rectangle 1">
            <a:extLst>
              <a:ext uri="{FF2B5EF4-FFF2-40B4-BE49-F238E27FC236}">
                <a16:creationId xmlns:a16="http://schemas.microsoft.com/office/drawing/2014/main" id="{F62DC025-1D81-5AE6-24CB-AAF623F381F5}"/>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D7284FC-CEC4-265F-C749-EFB313A23DA2}"/>
              </a:ext>
            </a:extLst>
          </p:cNvPr>
          <p:cNvSpPr txBox="1"/>
          <p:nvPr/>
        </p:nvSpPr>
        <p:spPr>
          <a:xfrm>
            <a:off x="184731" y="4361036"/>
            <a:ext cx="7987669" cy="2308324"/>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P wave</a:t>
            </a:r>
            <a:r>
              <a:rPr kumimoji="0" lang="en-US" altLang="en-US" sz="2400" b="0" i="0" u="none" strike="noStrike" cap="none" normalizeH="0" baseline="0" dirty="0">
                <a:ln>
                  <a:noFill/>
                </a:ln>
                <a:solidFill>
                  <a:schemeClr val="tx1"/>
                </a:solidFill>
                <a:effectLst/>
                <a:latin typeface="Arial" panose="020B0604020202020204" pitchFamily="34" charset="0"/>
              </a:rPr>
              <a:t>: Represents atrial contraction (depolarization), showing the start of the heartbeat.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QRS complex</a:t>
            </a:r>
            <a:r>
              <a:rPr kumimoji="0" lang="en-US" altLang="en-US" sz="2400" b="0" i="0" u="none" strike="noStrike" cap="none" normalizeH="0" baseline="0" dirty="0">
                <a:ln>
                  <a:noFill/>
                </a:ln>
                <a:solidFill>
                  <a:schemeClr val="tx1"/>
                </a:solidFill>
                <a:effectLst/>
                <a:latin typeface="Arial" panose="020B0604020202020204" pitchFamily="34" charset="0"/>
              </a:rPr>
              <a:t>: Indicates ventricular contraction, the main pumping action of the heart.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T wave</a:t>
            </a:r>
            <a:r>
              <a:rPr kumimoji="0" lang="en-US" altLang="en-US" sz="2400" b="0" i="0" u="none" strike="noStrike" cap="none" normalizeH="0" baseline="0" dirty="0">
                <a:ln>
                  <a:noFill/>
                </a:ln>
                <a:solidFill>
                  <a:schemeClr val="tx1"/>
                </a:solidFill>
                <a:effectLst/>
                <a:latin typeface="Arial" panose="020B0604020202020204" pitchFamily="34" charset="0"/>
              </a:rPr>
              <a:t>: Shows ventricular relaxation (repolarization) as the heart resets for the next beat.</a:t>
            </a:r>
          </a:p>
        </p:txBody>
      </p:sp>
      <p:pic>
        <p:nvPicPr>
          <p:cNvPr id="13" name="Picture 12">
            <a:extLst>
              <a:ext uri="{FF2B5EF4-FFF2-40B4-BE49-F238E27FC236}">
                <a16:creationId xmlns:a16="http://schemas.microsoft.com/office/drawing/2014/main" id="{90B68814-BA11-43B4-B10B-B4D66DACC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863" y="1151288"/>
            <a:ext cx="4701618" cy="2709760"/>
          </a:xfrm>
          <a:prstGeom prst="rect">
            <a:avLst/>
          </a:prstGeom>
        </p:spPr>
      </p:pic>
    </p:spTree>
    <p:extLst>
      <p:ext uri="{BB962C8B-B14F-4D97-AF65-F5344CB8AC3E}">
        <p14:creationId xmlns:p14="http://schemas.microsoft.com/office/powerpoint/2010/main" val="2619583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8F6D-79F9-08AD-D6F2-CC08B6DA301A}"/>
              </a:ext>
            </a:extLst>
          </p:cNvPr>
          <p:cNvSpPr>
            <a:spLocks noGrp="1"/>
          </p:cNvSpPr>
          <p:nvPr>
            <p:ph type="title"/>
          </p:nvPr>
        </p:nvSpPr>
        <p:spPr/>
        <p:txBody>
          <a:bodyPr>
            <a:normAutofit/>
          </a:bodyPr>
          <a:lstStyle/>
          <a:p>
            <a:r>
              <a:rPr lang="en-US" sz="3600" dirty="0">
                <a:latin typeface="Arial Black" panose="020B0A04020102020204" pitchFamily="34" charset="0"/>
              </a:rPr>
              <a:t>Implementation using Arduino Uno(Wired Version</a:t>
            </a:r>
            <a:r>
              <a:rPr lang="en-US" sz="4000" dirty="0">
                <a:latin typeface="Arial Black" panose="020B0A04020102020204" pitchFamily="34" charset="0"/>
              </a:rPr>
              <a:t>)</a:t>
            </a:r>
            <a:endParaRPr lang="en-IN" sz="40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7E57ED08-617D-71AF-C71E-C4158F853AEB}"/>
              </a:ext>
            </a:extLst>
          </p:cNvPr>
          <p:cNvSpPr>
            <a:spLocks noGrp="1"/>
          </p:cNvSpPr>
          <p:nvPr>
            <p:ph idx="1"/>
          </p:nvPr>
        </p:nvSpPr>
        <p:spPr/>
        <p:txBody>
          <a:bodyPr>
            <a:normAutofit/>
          </a:bodyPr>
          <a:lstStyle/>
          <a:p>
            <a:pPr algn="just"/>
            <a:r>
              <a:rPr lang="en-US" sz="2800" dirty="0">
                <a:latin typeface="Arial" panose="020B0604020202020204" pitchFamily="34" charset="0"/>
                <a:cs typeface="Arial" panose="020B0604020202020204" pitchFamily="34" charset="0"/>
              </a:rPr>
              <a:t>For the first half of the project, we implement our ECG Device using Arduino uno and AD8232 ECG sensor to test the capabilities of our components and verify the output on an oscilloscope or computer screen.</a:t>
            </a:r>
            <a:endParaRPr lang="en-IN"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CEA75E0-5F5E-9B16-F333-45445EE4F2B8}"/>
              </a:ext>
            </a:extLst>
          </p:cNvPr>
          <p:cNvSpPr>
            <a:spLocks noGrp="1"/>
          </p:cNvSpPr>
          <p:nvPr>
            <p:ph type="sldNum" sz="quarter" idx="12"/>
          </p:nvPr>
        </p:nvSpPr>
        <p:spPr>
          <a:xfrm>
            <a:off x="8388424" y="5949281"/>
            <a:ext cx="504056" cy="772196"/>
          </a:xfrm>
          <a:solidFill>
            <a:schemeClr val="accent1">
              <a:lumMod val="20000"/>
              <a:lumOff val="80000"/>
            </a:schemeClr>
          </a:solidFill>
        </p:spPr>
        <p:txBody>
          <a:bodyPr/>
          <a:lstStyle/>
          <a:p>
            <a:fld id="{FA9B29F4-E192-40DF-B386-AC3CEBCCB5A5}" type="slidenum">
              <a:rPr lang="en-IN" sz="4400" smtClean="0"/>
              <a:t>5</a:t>
            </a:fld>
            <a:endParaRPr lang="en-IN" sz="4400" dirty="0"/>
          </a:p>
        </p:txBody>
      </p:sp>
    </p:spTree>
    <p:extLst>
      <p:ext uri="{BB962C8B-B14F-4D97-AF65-F5344CB8AC3E}">
        <p14:creationId xmlns:p14="http://schemas.microsoft.com/office/powerpoint/2010/main" val="261974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F2517-F57B-43D4-D568-9A079C6E83E5}"/>
              </a:ext>
            </a:extLst>
          </p:cNvPr>
          <p:cNvSpPr>
            <a:spLocks noGrp="1"/>
          </p:cNvSpPr>
          <p:nvPr>
            <p:ph type="title"/>
          </p:nvPr>
        </p:nvSpPr>
        <p:spPr/>
        <p:txBody>
          <a:bodyPr>
            <a:normAutofit/>
          </a:bodyPr>
          <a:lstStyle/>
          <a:p>
            <a:pPr algn="l"/>
            <a:r>
              <a:rPr lang="en-US" sz="3600" dirty="0">
                <a:latin typeface="Arial Black" panose="020B0A04020102020204" pitchFamily="34" charset="0"/>
              </a:rPr>
              <a:t>Components</a:t>
            </a:r>
            <a:endParaRPr lang="en-IN" sz="3600" dirty="0">
              <a:latin typeface="Arial Black" panose="020B0A04020102020204" pitchFamily="34" charset="0"/>
            </a:endParaRPr>
          </a:p>
        </p:txBody>
      </p:sp>
      <p:sp>
        <p:nvSpPr>
          <p:cNvPr id="3" name="Content Placeholder 2">
            <a:extLst>
              <a:ext uri="{FF2B5EF4-FFF2-40B4-BE49-F238E27FC236}">
                <a16:creationId xmlns:a16="http://schemas.microsoft.com/office/drawing/2014/main" id="{33115997-022D-F53C-F7D9-5F07F6A706C8}"/>
              </a:ext>
            </a:extLst>
          </p:cNvPr>
          <p:cNvSpPr>
            <a:spLocks noGrp="1"/>
          </p:cNvSpPr>
          <p:nvPr>
            <p:ph idx="1"/>
          </p:nvPr>
        </p:nvSpPr>
        <p:spPr>
          <a:xfrm>
            <a:off x="628650" y="1825625"/>
            <a:ext cx="7615758" cy="3835623"/>
          </a:xfrm>
        </p:spPr>
        <p:txBody>
          <a:bodyPr/>
          <a:lstStyle/>
          <a:p>
            <a:pPr marL="342900" lvl="1" indent="0">
              <a:buNone/>
            </a:pPr>
            <a:endParaRPr lang="en-IN" sz="2400" dirty="0">
              <a:latin typeface="Arial" panose="020B0604020202020204" pitchFamily="34" charset="0"/>
              <a:cs typeface="Arial" panose="020B0604020202020204" pitchFamily="34" charset="0"/>
            </a:endParaRPr>
          </a:p>
          <a:p>
            <a:pPr algn="just"/>
            <a:r>
              <a:rPr lang="en-IN" sz="2400" dirty="0">
                <a:latin typeface="Arial" panose="020B0604020202020204" pitchFamily="34" charset="0"/>
                <a:cs typeface="Arial" panose="020B0604020202020204" pitchFamily="34" charset="0"/>
              </a:rPr>
              <a:t>    Arduino Uno(1)</a:t>
            </a:r>
          </a:p>
          <a:p>
            <a:pPr algn="just"/>
            <a:r>
              <a:rPr lang="en-IN" sz="2400" dirty="0">
                <a:latin typeface="Arial" panose="020B0604020202020204" pitchFamily="34" charset="0"/>
                <a:cs typeface="Arial" panose="020B0604020202020204" pitchFamily="34" charset="0"/>
              </a:rPr>
              <a:t>    AD8232 ECG Sensor(1)</a:t>
            </a:r>
          </a:p>
          <a:p>
            <a:pPr algn="just"/>
            <a:r>
              <a:rPr lang="en-IN" sz="2400" dirty="0">
                <a:latin typeface="Arial" panose="020B0604020202020204" pitchFamily="34" charset="0"/>
                <a:cs typeface="Arial" panose="020B0604020202020204" pitchFamily="34" charset="0"/>
              </a:rPr>
              <a:t>    ECG Electrodes(3)</a:t>
            </a:r>
          </a:p>
          <a:p>
            <a:pPr algn="just"/>
            <a:r>
              <a:rPr lang="en-IN" sz="2400" dirty="0">
                <a:latin typeface="Arial" panose="020B0604020202020204" pitchFamily="34" charset="0"/>
                <a:cs typeface="Arial" panose="020B0604020202020204" pitchFamily="34" charset="0"/>
              </a:rPr>
              <a:t>    Type B Cable(1)</a:t>
            </a:r>
            <a:endParaRPr lang="en-IN" sz="2400" b="0" i="0" dirty="0">
              <a:solidFill>
                <a:srgbClr val="111111"/>
              </a:solidFill>
              <a:effectLst/>
              <a:highlight>
                <a:srgbClr val="F3F3F3"/>
              </a:highlight>
              <a:latin typeface="Arial" panose="020B0604020202020204" pitchFamily="34" charset="0"/>
              <a:cs typeface="Arial" panose="020B0604020202020204" pitchFamily="34" charset="0"/>
            </a:endParaRPr>
          </a:p>
          <a:p>
            <a:pPr algn="just"/>
            <a:r>
              <a:rPr lang="en-IN" sz="2400" dirty="0">
                <a:latin typeface="Arial" panose="020B0604020202020204" pitchFamily="34" charset="0"/>
                <a:cs typeface="Arial" panose="020B0604020202020204" pitchFamily="34" charset="0"/>
              </a:rPr>
              <a:t>    Connecting Wires(More than one)</a:t>
            </a:r>
          </a:p>
          <a:p>
            <a:pPr algn="just"/>
            <a:r>
              <a:rPr lang="en-IN" sz="2400" dirty="0">
                <a:latin typeface="Arial" panose="020B0604020202020204" pitchFamily="34" charset="0"/>
                <a:cs typeface="Arial" panose="020B0604020202020204" pitchFamily="34" charset="0"/>
              </a:rPr>
              <a:t>    Breadboard(1)</a:t>
            </a:r>
          </a:p>
          <a:p>
            <a:pPr algn="just"/>
            <a:r>
              <a:rPr lang="en-IN" sz="2400" dirty="0">
                <a:latin typeface="Arial" panose="020B0604020202020204" pitchFamily="34" charset="0"/>
                <a:cs typeface="Arial" panose="020B0604020202020204" pitchFamily="34" charset="0"/>
              </a:rPr>
              <a:t>    Arduino IDE</a:t>
            </a:r>
          </a:p>
        </p:txBody>
      </p:sp>
      <p:sp>
        <p:nvSpPr>
          <p:cNvPr id="4" name="Slide Number Placeholder 3">
            <a:extLst>
              <a:ext uri="{FF2B5EF4-FFF2-40B4-BE49-F238E27FC236}">
                <a16:creationId xmlns:a16="http://schemas.microsoft.com/office/drawing/2014/main" id="{69D05E8A-7B3C-6CA6-58A0-40B465C788F1}"/>
              </a:ext>
            </a:extLst>
          </p:cNvPr>
          <p:cNvSpPr>
            <a:spLocks noGrp="1"/>
          </p:cNvSpPr>
          <p:nvPr>
            <p:ph type="sldNum" sz="quarter" idx="12"/>
          </p:nvPr>
        </p:nvSpPr>
        <p:spPr>
          <a:xfrm>
            <a:off x="8172400" y="6237313"/>
            <a:ext cx="504056" cy="484164"/>
          </a:xfrm>
          <a:solidFill>
            <a:schemeClr val="accent1">
              <a:lumMod val="20000"/>
              <a:lumOff val="80000"/>
            </a:schemeClr>
          </a:solidFill>
        </p:spPr>
        <p:txBody>
          <a:bodyPr/>
          <a:lstStyle/>
          <a:p>
            <a:fld id="{FA9B29F4-E192-40DF-B386-AC3CEBCCB5A5}" type="slidenum">
              <a:rPr lang="en-IN" sz="4400" smtClean="0">
                <a:solidFill>
                  <a:schemeClr val="tx1">
                    <a:lumMod val="95000"/>
                    <a:lumOff val="5000"/>
                  </a:schemeClr>
                </a:solidFill>
              </a:rPr>
              <a:t>6</a:t>
            </a:fld>
            <a:endParaRPr lang="en-IN" sz="4400" dirty="0">
              <a:solidFill>
                <a:schemeClr val="tx1">
                  <a:lumMod val="95000"/>
                  <a:lumOff val="5000"/>
                </a:schemeClr>
              </a:solidFill>
            </a:endParaRPr>
          </a:p>
        </p:txBody>
      </p:sp>
    </p:spTree>
    <p:extLst>
      <p:ext uri="{BB962C8B-B14F-4D97-AF65-F5344CB8AC3E}">
        <p14:creationId xmlns:p14="http://schemas.microsoft.com/office/powerpoint/2010/main" val="4046547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86AF0-B2BA-3AED-4A8F-2FC6B4A6A0B0}"/>
              </a:ext>
            </a:extLst>
          </p:cNvPr>
          <p:cNvSpPr>
            <a:spLocks noGrp="1"/>
          </p:cNvSpPr>
          <p:nvPr>
            <p:ph type="title"/>
          </p:nvPr>
        </p:nvSpPr>
        <p:spPr>
          <a:xfrm>
            <a:off x="447706" y="292376"/>
            <a:ext cx="4546848" cy="814412"/>
          </a:xfrm>
        </p:spPr>
        <p:txBody>
          <a:bodyPr>
            <a:normAutofit/>
          </a:bodyPr>
          <a:lstStyle/>
          <a:p>
            <a:r>
              <a:rPr lang="en-US" sz="4400" b="1" dirty="0">
                <a:latin typeface="Arial Black" panose="020B0A04020102020204" pitchFamily="34" charset="0"/>
              </a:rPr>
              <a:t>Components:</a:t>
            </a:r>
            <a:endParaRPr lang="en-IN" sz="4400" b="1" dirty="0">
              <a:latin typeface="Arial Black" panose="020B0A04020102020204" pitchFamily="34" charset="0"/>
            </a:endParaRPr>
          </a:p>
        </p:txBody>
      </p:sp>
      <p:sp>
        <p:nvSpPr>
          <p:cNvPr id="5" name="Slide Number Placeholder 4">
            <a:extLst>
              <a:ext uri="{FF2B5EF4-FFF2-40B4-BE49-F238E27FC236}">
                <a16:creationId xmlns:a16="http://schemas.microsoft.com/office/drawing/2014/main" id="{212E141A-037A-90BD-C5AC-2AC798868E82}"/>
              </a:ext>
            </a:extLst>
          </p:cNvPr>
          <p:cNvSpPr>
            <a:spLocks noGrp="1"/>
          </p:cNvSpPr>
          <p:nvPr>
            <p:ph type="sldNum" sz="quarter" idx="12"/>
          </p:nvPr>
        </p:nvSpPr>
        <p:spPr>
          <a:xfrm>
            <a:off x="8100392" y="6165305"/>
            <a:ext cx="504056" cy="556172"/>
          </a:xfrm>
          <a:solidFill>
            <a:schemeClr val="accent1">
              <a:lumMod val="20000"/>
              <a:lumOff val="80000"/>
            </a:schemeClr>
          </a:solidFill>
        </p:spPr>
        <p:txBody>
          <a:bodyPr/>
          <a:lstStyle/>
          <a:p>
            <a:fld id="{FA9B29F4-E192-40DF-B386-AC3CEBCCB5A5}" type="slidenum">
              <a:rPr lang="en-IN" sz="4400" smtClean="0">
                <a:solidFill>
                  <a:schemeClr val="tx1">
                    <a:lumMod val="95000"/>
                    <a:lumOff val="5000"/>
                  </a:schemeClr>
                </a:solidFill>
              </a:rPr>
              <a:t>7</a:t>
            </a:fld>
            <a:endParaRPr lang="en-IN" sz="4400" dirty="0">
              <a:solidFill>
                <a:schemeClr val="tx1">
                  <a:lumMod val="95000"/>
                  <a:lumOff val="5000"/>
                </a:schemeClr>
              </a:solidFill>
            </a:endParaRPr>
          </a:p>
        </p:txBody>
      </p:sp>
      <p:sp>
        <p:nvSpPr>
          <p:cNvPr id="38" name="TextBox 37">
            <a:extLst>
              <a:ext uri="{FF2B5EF4-FFF2-40B4-BE49-F238E27FC236}">
                <a16:creationId xmlns:a16="http://schemas.microsoft.com/office/drawing/2014/main" id="{80600D2A-EE8F-98C0-81D5-959C9D597C30}"/>
              </a:ext>
            </a:extLst>
          </p:cNvPr>
          <p:cNvSpPr txBox="1"/>
          <p:nvPr/>
        </p:nvSpPr>
        <p:spPr>
          <a:xfrm>
            <a:off x="778191" y="4293274"/>
            <a:ext cx="5679759" cy="2308324"/>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PINS</a:t>
            </a:r>
          </a:p>
          <a:p>
            <a:pPr marL="285750" indent="-285750" algn="just">
              <a:buFont typeface="Wingdings" panose="05000000000000000000" pitchFamily="2" charset="2"/>
              <a:buChar char="Ø"/>
            </a:pPr>
            <a:r>
              <a:rPr lang="en-IN" dirty="0">
                <a:latin typeface="Arial" panose="020B0604020202020204" pitchFamily="34" charset="0"/>
                <a:cs typeface="Arial" panose="020B0604020202020204" pitchFamily="34" charset="0"/>
              </a:rPr>
              <a:t>Power Input Pins (3.3, GND)</a:t>
            </a:r>
          </a:p>
          <a:p>
            <a:pPr marL="285750" indent="-285750" algn="just">
              <a:buFont typeface="Wingdings" panose="05000000000000000000" pitchFamily="2" charset="2"/>
              <a:buChar char="Ø"/>
            </a:pPr>
            <a:r>
              <a:rPr lang="en-IN" dirty="0">
                <a:latin typeface="Arial" panose="020B0604020202020204" pitchFamily="34" charset="0"/>
                <a:cs typeface="Arial" panose="020B0604020202020204" pitchFamily="34" charset="0"/>
              </a:rPr>
              <a:t>Electrode pad connector pins (RA, LA, RL, 3.5 mm female jack)</a:t>
            </a:r>
          </a:p>
          <a:p>
            <a:pPr marL="285750" indent="-285750" algn="just">
              <a:buFont typeface="Wingdings" panose="05000000000000000000" pitchFamily="2" charset="2"/>
              <a:buChar char="Ø"/>
            </a:pPr>
            <a:r>
              <a:rPr lang="en-IN" dirty="0">
                <a:latin typeface="Arial" panose="020B0604020202020204" pitchFamily="34" charset="0"/>
                <a:cs typeface="Arial" panose="020B0604020202020204" pitchFamily="34" charset="0"/>
              </a:rPr>
              <a:t>Data output pin (Output)</a:t>
            </a:r>
          </a:p>
          <a:p>
            <a:pPr marL="285750" indent="-285750" algn="just">
              <a:buFont typeface="Wingdings" panose="05000000000000000000" pitchFamily="2" charset="2"/>
              <a:buChar char="Ø"/>
            </a:pPr>
            <a:r>
              <a:rPr lang="en-IN" dirty="0">
                <a:latin typeface="Arial" panose="020B0604020202020204" pitchFamily="34" charset="0"/>
                <a:cs typeface="Arial" panose="020B0604020202020204" pitchFamily="34" charset="0"/>
              </a:rPr>
              <a:t>Leads off detection output pins(LO-, LO+)</a:t>
            </a:r>
          </a:p>
          <a:p>
            <a:pPr marL="285750" indent="-285750" algn="just">
              <a:buFont typeface="Wingdings" panose="05000000000000000000" pitchFamily="2" charset="2"/>
              <a:buChar char="Ø"/>
            </a:pPr>
            <a:r>
              <a:rPr lang="en-IN" dirty="0">
                <a:latin typeface="Arial" panose="020B0604020202020204" pitchFamily="34" charset="0"/>
                <a:cs typeface="Arial" panose="020B0604020202020204" pitchFamily="34" charset="0"/>
              </a:rPr>
              <a:t>Shutdown control pin(~SND)</a:t>
            </a:r>
          </a:p>
          <a:p>
            <a:pPr marL="285750" indent="-285750" algn="just">
              <a:buFont typeface="Wingdings" panose="05000000000000000000" pitchFamily="2" charset="2"/>
              <a:buChar char="Ø"/>
            </a:pPr>
            <a:r>
              <a:rPr lang="en-IN" dirty="0">
                <a:latin typeface="Arial" panose="020B0604020202020204" pitchFamily="34" charset="0"/>
                <a:cs typeface="Arial" panose="020B0604020202020204" pitchFamily="34" charset="0"/>
              </a:rPr>
              <a:t>LED</a:t>
            </a:r>
          </a:p>
        </p:txBody>
      </p:sp>
      <p:sp>
        <p:nvSpPr>
          <p:cNvPr id="6" name="Text Placeholder 5">
            <a:extLst>
              <a:ext uri="{FF2B5EF4-FFF2-40B4-BE49-F238E27FC236}">
                <a16:creationId xmlns:a16="http://schemas.microsoft.com/office/drawing/2014/main" id="{DB0F0584-9FCE-D889-727F-12D8C3639F73}"/>
              </a:ext>
            </a:extLst>
          </p:cNvPr>
          <p:cNvSpPr>
            <a:spLocks noGrp="1"/>
          </p:cNvSpPr>
          <p:nvPr>
            <p:ph type="body" sz="half" idx="2"/>
          </p:nvPr>
        </p:nvSpPr>
        <p:spPr>
          <a:xfrm>
            <a:off x="683568" y="1121665"/>
            <a:ext cx="3528392" cy="586633"/>
          </a:xfrm>
        </p:spPr>
        <p:txBody>
          <a:bodyPr>
            <a:noAutofit/>
          </a:bodyPr>
          <a:lstStyle/>
          <a:p>
            <a:r>
              <a:rPr lang="en-US" sz="3200" u="sng" dirty="0"/>
              <a:t>AD8232 ECG Sensor</a:t>
            </a:r>
            <a:endParaRPr lang="en-IN" sz="3200" u="sng" dirty="0"/>
          </a:p>
        </p:txBody>
      </p:sp>
      <p:pic>
        <p:nvPicPr>
          <p:cNvPr id="9" name="Content Placeholder 8">
            <a:extLst>
              <a:ext uri="{FF2B5EF4-FFF2-40B4-BE49-F238E27FC236}">
                <a16:creationId xmlns:a16="http://schemas.microsoft.com/office/drawing/2014/main" id="{6DCD4EFC-DF2E-FB02-D317-213A73CB5458}"/>
              </a:ext>
            </a:extLst>
          </p:cNvPr>
          <p:cNvPicPr>
            <a:picLocks noGrp="1" noChangeAspect="1"/>
          </p:cNvPicPr>
          <p:nvPr>
            <p:ph idx="1"/>
          </p:nvPr>
        </p:nvPicPr>
        <p:blipFill>
          <a:blip r:embed="rId3"/>
          <a:srcRect l="17760" t="23223" r="9345" b="11359"/>
          <a:stretch/>
        </p:blipFill>
        <p:spPr>
          <a:xfrm>
            <a:off x="4788024" y="1721312"/>
            <a:ext cx="2808312" cy="2520280"/>
          </a:xfrm>
        </p:spPr>
      </p:pic>
      <p:pic>
        <p:nvPicPr>
          <p:cNvPr id="11" name="Picture 10">
            <a:extLst>
              <a:ext uri="{FF2B5EF4-FFF2-40B4-BE49-F238E27FC236}">
                <a16:creationId xmlns:a16="http://schemas.microsoft.com/office/drawing/2014/main" id="{DB904336-3921-F496-6684-37E6B3DB4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608" y="1725124"/>
            <a:ext cx="2448272" cy="2448272"/>
          </a:xfrm>
          <a:prstGeom prst="rect">
            <a:avLst/>
          </a:prstGeom>
        </p:spPr>
      </p:pic>
    </p:spTree>
    <p:extLst>
      <p:ext uri="{BB962C8B-B14F-4D97-AF65-F5344CB8AC3E}">
        <p14:creationId xmlns:p14="http://schemas.microsoft.com/office/powerpoint/2010/main" val="2936536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8E198-AF24-690C-7A36-E546A4844E08}"/>
              </a:ext>
            </a:extLst>
          </p:cNvPr>
          <p:cNvSpPr>
            <a:spLocks noGrp="1"/>
          </p:cNvSpPr>
          <p:nvPr>
            <p:ph type="ctrTitle"/>
          </p:nvPr>
        </p:nvSpPr>
        <p:spPr>
          <a:xfrm>
            <a:off x="391430" y="629439"/>
            <a:ext cx="3460490" cy="657507"/>
          </a:xfrm>
        </p:spPr>
        <p:txBody>
          <a:bodyPr>
            <a:noAutofit/>
          </a:bodyPr>
          <a:lstStyle/>
          <a:p>
            <a:r>
              <a:rPr lang="en-US" sz="3600" b="1" dirty="0">
                <a:latin typeface="Arial Black" panose="020B0A04020102020204" pitchFamily="34" charset="0"/>
              </a:rPr>
              <a:t>CIRCUIT</a:t>
            </a:r>
            <a:endParaRPr lang="en-IN" sz="3600" b="1" dirty="0">
              <a:latin typeface="Arial Black" panose="020B0A04020102020204" pitchFamily="34" charset="0"/>
            </a:endParaRPr>
          </a:p>
        </p:txBody>
      </p:sp>
      <p:pic>
        <p:nvPicPr>
          <p:cNvPr id="5" name="Picture 4">
            <a:extLst>
              <a:ext uri="{FF2B5EF4-FFF2-40B4-BE49-F238E27FC236}">
                <a16:creationId xmlns:a16="http://schemas.microsoft.com/office/drawing/2014/main" id="{DB148D70-37EA-C9AA-4CB4-50F428D02F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2924944"/>
            <a:ext cx="4752528" cy="3168352"/>
          </a:xfrm>
          <a:prstGeom prst="rect">
            <a:avLst/>
          </a:prstGeom>
        </p:spPr>
      </p:pic>
      <p:sp>
        <p:nvSpPr>
          <p:cNvPr id="11" name="TextBox 10">
            <a:extLst>
              <a:ext uri="{FF2B5EF4-FFF2-40B4-BE49-F238E27FC236}">
                <a16:creationId xmlns:a16="http://schemas.microsoft.com/office/drawing/2014/main" id="{8826A77A-2A4E-5E9D-4BB5-53C941713819}"/>
              </a:ext>
            </a:extLst>
          </p:cNvPr>
          <p:cNvSpPr txBox="1"/>
          <p:nvPr/>
        </p:nvSpPr>
        <p:spPr>
          <a:xfrm>
            <a:off x="391430" y="1586572"/>
            <a:ext cx="7050725" cy="1038746"/>
          </a:xfrm>
          <a:prstGeom prst="rect">
            <a:avLst/>
          </a:prstGeom>
          <a:noFill/>
        </p:spPr>
        <p:txBody>
          <a:bodyPr wrap="square" rtlCol="0">
            <a:spAutoFit/>
          </a:bodyPr>
          <a:lstStyle/>
          <a:p>
            <a:pPr algn="just"/>
            <a:r>
              <a:rPr lang="en-US" sz="1350" dirty="0"/>
              <a:t> </a:t>
            </a:r>
            <a:r>
              <a:rPr lang="en-US" sz="2400" dirty="0">
                <a:latin typeface="Arial" panose="020B0604020202020204" pitchFamily="34" charset="0"/>
                <a:cs typeface="Arial" panose="020B0604020202020204" pitchFamily="34" charset="0"/>
              </a:rPr>
              <a:t>The pin connections between the AD8232 and        Arduino UNO  are shown .</a:t>
            </a:r>
          </a:p>
          <a:p>
            <a:endParaRPr lang="en-US" sz="1350" dirty="0"/>
          </a:p>
        </p:txBody>
      </p:sp>
      <p:sp>
        <p:nvSpPr>
          <p:cNvPr id="4" name="TextBox 3">
            <a:extLst>
              <a:ext uri="{FF2B5EF4-FFF2-40B4-BE49-F238E27FC236}">
                <a16:creationId xmlns:a16="http://schemas.microsoft.com/office/drawing/2014/main" id="{F52CF5DD-57DB-596D-19F2-B921544AD5CA}"/>
              </a:ext>
            </a:extLst>
          </p:cNvPr>
          <p:cNvSpPr txBox="1"/>
          <p:nvPr/>
        </p:nvSpPr>
        <p:spPr>
          <a:xfrm>
            <a:off x="8316416" y="6005905"/>
            <a:ext cx="504056" cy="769441"/>
          </a:xfrm>
          <a:prstGeom prst="rect">
            <a:avLst/>
          </a:prstGeom>
          <a:solidFill>
            <a:schemeClr val="accent1">
              <a:lumMod val="20000"/>
              <a:lumOff val="80000"/>
            </a:schemeClr>
          </a:solidFill>
        </p:spPr>
        <p:txBody>
          <a:bodyPr wrap="square">
            <a:spAutoFit/>
          </a:bodyPr>
          <a:lstStyle/>
          <a:p>
            <a:fld id="{FA9B29F4-E192-40DF-B386-AC3CEBCCB5A5}" type="slidenum">
              <a:rPr lang="en-IN" sz="4400" smtClean="0">
                <a:solidFill>
                  <a:schemeClr val="tx1">
                    <a:lumMod val="95000"/>
                    <a:lumOff val="5000"/>
                  </a:schemeClr>
                </a:solidFill>
              </a:rPr>
              <a:pPr/>
              <a:t>8</a:t>
            </a:fld>
            <a:endParaRPr lang="en-IN" sz="4400" dirty="0">
              <a:solidFill>
                <a:schemeClr val="tx1">
                  <a:lumMod val="95000"/>
                  <a:lumOff val="5000"/>
                </a:schemeClr>
              </a:solidFill>
            </a:endParaRPr>
          </a:p>
        </p:txBody>
      </p:sp>
      <p:pic>
        <p:nvPicPr>
          <p:cNvPr id="7" name="Picture 6">
            <a:extLst>
              <a:ext uri="{FF2B5EF4-FFF2-40B4-BE49-F238E27FC236}">
                <a16:creationId xmlns:a16="http://schemas.microsoft.com/office/drawing/2014/main" id="{1CA13D41-E11F-5E5A-C54A-4EB7D0986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3131527"/>
            <a:ext cx="3600400" cy="2752890"/>
          </a:xfrm>
          <a:prstGeom prst="rect">
            <a:avLst/>
          </a:prstGeom>
        </p:spPr>
      </p:pic>
    </p:spTree>
    <p:extLst>
      <p:ext uri="{BB962C8B-B14F-4D97-AF65-F5344CB8AC3E}">
        <p14:creationId xmlns:p14="http://schemas.microsoft.com/office/powerpoint/2010/main" val="401299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37298-6FB6-F75F-E1AF-B7368E9B5FE0}"/>
              </a:ext>
            </a:extLst>
          </p:cNvPr>
          <p:cNvSpPr>
            <a:spLocks noGrp="1"/>
          </p:cNvSpPr>
          <p:nvPr>
            <p:ph type="title"/>
          </p:nvPr>
        </p:nvSpPr>
        <p:spPr>
          <a:xfrm>
            <a:off x="607965" y="402287"/>
            <a:ext cx="6347713" cy="947192"/>
          </a:xfrm>
        </p:spPr>
        <p:txBody>
          <a:bodyPr>
            <a:normAutofit/>
          </a:bodyPr>
          <a:lstStyle/>
          <a:p>
            <a:r>
              <a:rPr lang="en-IN" sz="4400" b="1" dirty="0">
                <a:latin typeface="Arial Black" panose="020B0A04020102020204" pitchFamily="34" charset="0"/>
              </a:rPr>
              <a:t>Components:</a:t>
            </a:r>
          </a:p>
        </p:txBody>
      </p:sp>
      <p:sp>
        <p:nvSpPr>
          <p:cNvPr id="3" name="Content Placeholder 2">
            <a:extLst>
              <a:ext uri="{FF2B5EF4-FFF2-40B4-BE49-F238E27FC236}">
                <a16:creationId xmlns:a16="http://schemas.microsoft.com/office/drawing/2014/main" id="{B43F5D40-8AD7-6751-1526-2787766F6E74}"/>
              </a:ext>
            </a:extLst>
          </p:cNvPr>
          <p:cNvSpPr>
            <a:spLocks noGrp="1"/>
          </p:cNvSpPr>
          <p:nvPr>
            <p:ph idx="1"/>
          </p:nvPr>
        </p:nvSpPr>
        <p:spPr>
          <a:xfrm>
            <a:off x="502328" y="2154870"/>
            <a:ext cx="4933768" cy="4010434"/>
          </a:xfrm>
        </p:spPr>
        <p:txBody>
          <a:bodyPr>
            <a:normAutofit fontScale="92500" lnSpcReduction="10000"/>
          </a:bodyPr>
          <a:lstStyle/>
          <a:p>
            <a:pPr marL="0" indent="0">
              <a:buNone/>
            </a:pPr>
            <a:endParaRPr lang="en-IN" sz="1400" b="1" u="sng" dirty="0">
              <a:solidFill>
                <a:schemeClr val="accent1"/>
              </a:solidFill>
            </a:endParaRPr>
          </a:p>
          <a:p>
            <a:pPr marL="0" lvl="0" indent="0" defTabSz="914400" eaLnBrk="0" fontAlgn="base" hangingPunct="0">
              <a:lnSpc>
                <a:spcPct val="100000"/>
              </a:lnSpc>
              <a:spcBef>
                <a:spcPct val="0"/>
              </a:spcBef>
              <a:spcAft>
                <a:spcPct val="0"/>
              </a:spcAft>
              <a:buFontTx/>
              <a:buChar char="•"/>
            </a:pPr>
            <a:r>
              <a:rPr lang="en-US" altLang="en-US" sz="2400" b="1" dirty="0">
                <a:latin typeface="Arial" panose="020B0604020202020204" pitchFamily="34" charset="0"/>
              </a:rPr>
              <a:t>Digital I/O Pins (0–13):</a:t>
            </a:r>
            <a:r>
              <a:rPr lang="en-US" altLang="en-US" sz="2400" dirty="0">
                <a:latin typeface="Arial" panose="020B0604020202020204" pitchFamily="34" charset="0"/>
              </a:rPr>
              <a:t> Used for digital input/output operations, pins 0 and 1 are also for serial communication.</a:t>
            </a:r>
          </a:p>
          <a:p>
            <a:pPr marL="0" lvl="0" indent="0" defTabSz="914400" eaLnBrk="0" fontAlgn="base" hangingPunct="0">
              <a:lnSpc>
                <a:spcPct val="100000"/>
              </a:lnSpc>
              <a:spcBef>
                <a:spcPct val="0"/>
              </a:spcBef>
              <a:spcAft>
                <a:spcPct val="0"/>
              </a:spcAft>
              <a:buFontTx/>
              <a:buChar char="•"/>
            </a:pPr>
            <a:r>
              <a:rPr lang="en-US" altLang="en-US" sz="2400" b="1" dirty="0">
                <a:latin typeface="Arial" panose="020B0604020202020204" pitchFamily="34" charset="0"/>
              </a:rPr>
              <a:t>Analog Input Pins (A0–A5):</a:t>
            </a:r>
            <a:r>
              <a:rPr lang="en-US" altLang="en-US" sz="2400" dirty="0">
                <a:latin typeface="Arial" panose="020B0604020202020204" pitchFamily="34" charset="0"/>
              </a:rPr>
              <a:t> Read analog signals (0–5V) and convert them to digital values (10-bit resolution).</a:t>
            </a:r>
          </a:p>
          <a:p>
            <a:pPr marL="0" lvl="0" indent="0" defTabSz="914400" eaLnBrk="0" fontAlgn="base" hangingPunct="0">
              <a:lnSpc>
                <a:spcPct val="100000"/>
              </a:lnSpc>
              <a:spcBef>
                <a:spcPct val="0"/>
              </a:spcBef>
              <a:spcAft>
                <a:spcPct val="0"/>
              </a:spcAft>
              <a:buFontTx/>
              <a:buChar char="•"/>
            </a:pPr>
            <a:r>
              <a:rPr lang="en-US" altLang="en-US" sz="2400" b="1" dirty="0">
                <a:latin typeface="Arial" panose="020B0604020202020204" pitchFamily="34" charset="0"/>
              </a:rPr>
              <a:t>Power and Special Pins:</a:t>
            </a:r>
            <a:r>
              <a:rPr lang="en-US" altLang="en-US" sz="2400" dirty="0">
                <a:latin typeface="Arial" panose="020B0604020202020204" pitchFamily="34" charset="0"/>
              </a:rPr>
              <a:t> Include 3.3V, 5V, GND, VIN, Reset, and PWM-capable pins like 3, 5, 6, 9, 10, 11.</a:t>
            </a:r>
          </a:p>
          <a:p>
            <a:pPr marL="0" indent="0">
              <a:buNone/>
            </a:pPr>
            <a:endParaRPr lang="en-IN" dirty="0"/>
          </a:p>
        </p:txBody>
      </p:sp>
      <p:sp>
        <p:nvSpPr>
          <p:cNvPr id="4" name="Slide Number Placeholder 3">
            <a:extLst>
              <a:ext uri="{FF2B5EF4-FFF2-40B4-BE49-F238E27FC236}">
                <a16:creationId xmlns:a16="http://schemas.microsoft.com/office/drawing/2014/main" id="{CD9A15FF-6EB3-4A59-EE48-1A9C529916AD}"/>
              </a:ext>
            </a:extLst>
          </p:cNvPr>
          <p:cNvSpPr>
            <a:spLocks noGrp="1"/>
          </p:cNvSpPr>
          <p:nvPr>
            <p:ph type="sldNum" sz="quarter" idx="12"/>
          </p:nvPr>
        </p:nvSpPr>
        <p:spPr>
          <a:xfrm>
            <a:off x="8100392" y="5943028"/>
            <a:ext cx="541280" cy="689837"/>
          </a:xfrm>
          <a:solidFill>
            <a:schemeClr val="accent1">
              <a:lumMod val="20000"/>
              <a:lumOff val="80000"/>
            </a:schemeClr>
          </a:solidFill>
        </p:spPr>
        <p:txBody>
          <a:bodyPr/>
          <a:lstStyle/>
          <a:p>
            <a:fld id="{FA9B29F4-E192-40DF-B386-AC3CEBCCB5A5}" type="slidenum">
              <a:rPr lang="en-IN" sz="4400" smtClean="0">
                <a:solidFill>
                  <a:schemeClr val="tx1">
                    <a:lumMod val="95000"/>
                    <a:lumOff val="5000"/>
                  </a:schemeClr>
                </a:solidFill>
              </a:rPr>
              <a:t>9</a:t>
            </a:fld>
            <a:endParaRPr lang="en-IN" sz="4400" dirty="0">
              <a:solidFill>
                <a:schemeClr val="tx1">
                  <a:lumMod val="95000"/>
                  <a:lumOff val="5000"/>
                </a:schemeClr>
              </a:solidFill>
            </a:endParaRPr>
          </a:p>
        </p:txBody>
      </p:sp>
      <p:pic>
        <p:nvPicPr>
          <p:cNvPr id="6" name="Picture 5">
            <a:extLst>
              <a:ext uri="{FF2B5EF4-FFF2-40B4-BE49-F238E27FC236}">
                <a16:creationId xmlns:a16="http://schemas.microsoft.com/office/drawing/2014/main" id="{58CF123C-3077-0BE9-34DB-99C8349648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69684" y="2381758"/>
            <a:ext cx="3371988" cy="2528991"/>
          </a:xfrm>
          <a:prstGeom prst="rect">
            <a:avLst/>
          </a:prstGeom>
        </p:spPr>
      </p:pic>
      <p:sp>
        <p:nvSpPr>
          <p:cNvPr id="7" name="TextBox 6">
            <a:extLst>
              <a:ext uri="{FF2B5EF4-FFF2-40B4-BE49-F238E27FC236}">
                <a16:creationId xmlns:a16="http://schemas.microsoft.com/office/drawing/2014/main" id="{873BEFBD-B481-3F6F-76F5-1AAEA5CCC2D2}"/>
              </a:ext>
            </a:extLst>
          </p:cNvPr>
          <p:cNvSpPr txBox="1"/>
          <p:nvPr/>
        </p:nvSpPr>
        <p:spPr>
          <a:xfrm>
            <a:off x="621930" y="1196752"/>
            <a:ext cx="2952328" cy="584775"/>
          </a:xfrm>
          <a:prstGeom prst="rect">
            <a:avLst/>
          </a:prstGeom>
          <a:noFill/>
        </p:spPr>
        <p:txBody>
          <a:bodyPr wrap="square" rtlCol="0">
            <a:spAutoFit/>
          </a:bodyPr>
          <a:lstStyle/>
          <a:p>
            <a:r>
              <a:rPr lang="en-US" sz="3200" u="sng" dirty="0"/>
              <a:t>ARDUINO UNO:</a:t>
            </a:r>
            <a:endParaRPr lang="en-IN" sz="3200" u="sng" dirty="0"/>
          </a:p>
        </p:txBody>
      </p:sp>
      <p:sp>
        <p:nvSpPr>
          <p:cNvPr id="13" name="TextBox 12">
            <a:extLst>
              <a:ext uri="{FF2B5EF4-FFF2-40B4-BE49-F238E27FC236}">
                <a16:creationId xmlns:a16="http://schemas.microsoft.com/office/drawing/2014/main" id="{2E5662E9-A7DC-F446-391C-C09D508F4EAB}"/>
              </a:ext>
            </a:extLst>
          </p:cNvPr>
          <p:cNvSpPr txBox="1"/>
          <p:nvPr/>
        </p:nvSpPr>
        <p:spPr>
          <a:xfrm>
            <a:off x="607965" y="1727230"/>
            <a:ext cx="1296144" cy="523220"/>
          </a:xfrm>
          <a:prstGeom prst="rect">
            <a:avLst/>
          </a:prstGeom>
          <a:noFill/>
        </p:spPr>
        <p:txBody>
          <a:bodyPr wrap="square" rtlCol="0">
            <a:spAutoFit/>
          </a:bodyPr>
          <a:lstStyle/>
          <a:p>
            <a:r>
              <a:rPr lang="en-US" sz="2800" dirty="0"/>
              <a:t>PINS:</a:t>
            </a:r>
            <a:endParaRPr lang="en-IN" sz="2800" dirty="0"/>
          </a:p>
        </p:txBody>
      </p:sp>
    </p:spTree>
    <p:extLst>
      <p:ext uri="{BB962C8B-B14F-4D97-AF65-F5344CB8AC3E}">
        <p14:creationId xmlns:p14="http://schemas.microsoft.com/office/powerpoint/2010/main" val="34902764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1214</TotalTime>
  <Words>1581</Words>
  <Application>Microsoft Office PowerPoint</Application>
  <PresentationFormat>On-screen Show (4:3)</PresentationFormat>
  <Paragraphs>176</Paragraphs>
  <Slides>25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Arial Black</vt:lpstr>
      <vt:lpstr>Calibri</vt:lpstr>
      <vt:lpstr>Calibri Light</vt:lpstr>
      <vt:lpstr>Wingdings</vt:lpstr>
      <vt:lpstr>Office Theme</vt:lpstr>
      <vt:lpstr>Design and Development of  Wireless ECG Device</vt:lpstr>
      <vt:lpstr>Abstract</vt:lpstr>
      <vt:lpstr>Introduction</vt:lpstr>
      <vt:lpstr>ECG Graph</vt:lpstr>
      <vt:lpstr>Implementation using Arduino Uno(Wired Version)</vt:lpstr>
      <vt:lpstr>Components</vt:lpstr>
      <vt:lpstr>Components:</vt:lpstr>
      <vt:lpstr>CIRCUIT</vt:lpstr>
      <vt:lpstr>Components:</vt:lpstr>
      <vt:lpstr>Working</vt:lpstr>
      <vt:lpstr>  </vt:lpstr>
      <vt:lpstr>Arduino IDE Source Code/Program</vt:lpstr>
      <vt:lpstr>Result:</vt:lpstr>
      <vt:lpstr>PowerPoint Presentation</vt:lpstr>
      <vt:lpstr>Components</vt:lpstr>
      <vt:lpstr>PowerPoint Presentation</vt:lpstr>
      <vt:lpstr>PowerPoint Presentation</vt:lpstr>
      <vt:lpstr>Flowchart</vt:lpstr>
      <vt:lpstr>Code</vt:lpstr>
      <vt:lpstr>PowerPoint Presentation</vt:lpstr>
      <vt:lpstr>PowerPoint Presentation</vt:lpstr>
      <vt:lpstr>PowerPoint Presentation</vt:lpstr>
      <vt:lpstr>Most important part of code</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HP</dc:creator>
  <cp:lastModifiedBy>Ritwik saha</cp:lastModifiedBy>
  <cp:revision>38</cp:revision>
  <dcterms:created xsi:type="dcterms:W3CDTF">2024-08-28T07:09:59Z</dcterms:created>
  <dcterms:modified xsi:type="dcterms:W3CDTF">2025-06-02T05:52:07Z</dcterms:modified>
</cp:coreProperties>
</file>